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301" r:id="rId4"/>
    <p:sldId id="302" r:id="rId5"/>
    <p:sldId id="274" r:id="rId6"/>
    <p:sldId id="304" r:id="rId7"/>
    <p:sldId id="305" r:id="rId8"/>
    <p:sldId id="306" r:id="rId9"/>
    <p:sldId id="303" r:id="rId10"/>
    <p:sldId id="346" r:id="rId11"/>
    <p:sldId id="309" r:id="rId12"/>
    <p:sldId id="308" r:id="rId13"/>
    <p:sldId id="276" r:id="rId14"/>
    <p:sldId id="312" r:id="rId15"/>
    <p:sldId id="313" r:id="rId16"/>
    <p:sldId id="310" r:id="rId17"/>
    <p:sldId id="314" r:id="rId18"/>
    <p:sldId id="315" r:id="rId19"/>
    <p:sldId id="316" r:id="rId20"/>
    <p:sldId id="317" r:id="rId21"/>
    <p:sldId id="318" r:id="rId22"/>
    <p:sldId id="319" r:id="rId23"/>
    <p:sldId id="299" r:id="rId24"/>
    <p:sldId id="320" r:id="rId25"/>
    <p:sldId id="300" r:id="rId26"/>
    <p:sldId id="277" r:id="rId27"/>
    <p:sldId id="278" r:id="rId28"/>
    <p:sldId id="279" r:id="rId29"/>
    <p:sldId id="321" r:id="rId30"/>
    <p:sldId id="347" r:id="rId31"/>
    <p:sldId id="322" r:id="rId32"/>
    <p:sldId id="324" r:id="rId33"/>
    <p:sldId id="323" r:id="rId34"/>
    <p:sldId id="325" r:id="rId35"/>
    <p:sldId id="343" r:id="rId36"/>
    <p:sldId id="350" r:id="rId37"/>
    <p:sldId id="332" r:id="rId38"/>
    <p:sldId id="334" r:id="rId39"/>
    <p:sldId id="348" r:id="rId40"/>
    <p:sldId id="335" r:id="rId41"/>
    <p:sldId id="342" r:id="rId42"/>
    <p:sldId id="336" r:id="rId43"/>
    <p:sldId id="337" r:id="rId44"/>
    <p:sldId id="338" r:id="rId45"/>
    <p:sldId id="341" r:id="rId46"/>
    <p:sldId id="339" r:id="rId47"/>
    <p:sldId id="344" r:id="rId48"/>
    <p:sldId id="340" r:id="rId49"/>
    <p:sldId id="352" r:id="rId50"/>
    <p:sldId id="327" r:id="rId51"/>
    <p:sldId id="328" r:id="rId52"/>
    <p:sldId id="281" r:id="rId53"/>
    <p:sldId id="349" r:id="rId54"/>
    <p:sldId id="329" r:id="rId55"/>
    <p:sldId id="284" r:id="rId56"/>
    <p:sldId id="330" r:id="rId57"/>
    <p:sldId id="273" r:id="rId58"/>
    <p:sldId id="351" r:id="rId59"/>
    <p:sldId id="283" r:id="rId60"/>
    <p:sldId id="331" r:id="rId61"/>
    <p:sldId id="297" r:id="rId62"/>
    <p:sldId id="293" r:id="rId63"/>
    <p:sldId id="295" r:id="rId64"/>
    <p:sldId id="296" r:id="rId6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0. The None type" id="{8B1859C4-5770-4A54-8A03-29561DA37D1C}">
          <p14:sldIdLst>
            <p14:sldId id="301"/>
            <p14:sldId id="302"/>
          </p14:sldIdLst>
        </p14:section>
        <p14:section name="1.a The boolean type" id="{4C3881FC-7330-4F42-A865-FB0962FCB915}">
          <p14:sldIdLst>
            <p14:sldId id="274"/>
            <p14:sldId id="304"/>
            <p14:sldId id="305"/>
            <p14:sldId id="306"/>
            <p14:sldId id="303"/>
            <p14:sldId id="346"/>
            <p14:sldId id="309"/>
            <p14:sldId id="308"/>
            <p14:sldId id="276"/>
            <p14:sldId id="312"/>
            <p14:sldId id="313"/>
            <p14:sldId id="310"/>
          </p14:sldIdLst>
        </p14:section>
        <p14:section name="1.b Boolean quiz" id="{0279B933-F980-48E3-BA40-458E3873C372}">
          <p14:sldIdLst>
            <p14:sldId id="314"/>
          </p14:sldIdLst>
        </p14:section>
        <p14:section name="1.b Boolean quiz (answers)" id="{876AC06D-0FF7-4DF0-8E67-AF4E038CAF8C}">
          <p14:sldIdLst>
            <p14:sldId id="315"/>
            <p14:sldId id="316"/>
            <p14:sldId id="317"/>
            <p14:sldId id="318"/>
            <p14:sldId id="319"/>
          </p14:sldIdLst>
        </p14:section>
        <p14:section name="1.c More on booleans" id="{7CFADF3D-15EF-4B96-990A-5FF8DE992CAA}">
          <p14:sldIdLst>
            <p14:sldId id="299"/>
            <p14:sldId id="320"/>
            <p14:sldId id="300"/>
            <p14:sldId id="277"/>
          </p14:sldIdLst>
        </p14:section>
        <p14:section name="2.a. Functions" id="{7711DEAA-98AA-40E0-B847-FEA7603A1614}">
          <p14:sldIdLst>
            <p14:sldId id="278"/>
            <p14:sldId id="279"/>
            <p14:sldId id="321"/>
            <p14:sldId id="347"/>
            <p14:sldId id="322"/>
            <p14:sldId id="324"/>
            <p14:sldId id="323"/>
            <p14:sldId id="325"/>
            <p14:sldId id="343"/>
            <p14:sldId id="350"/>
          </p14:sldIdLst>
        </p14:section>
        <p14:section name="2.b. Functions and memory states" id="{BC923C47-82F8-48E5-B230-536EA4A44202}">
          <p14:sldIdLst>
            <p14:sldId id="332"/>
            <p14:sldId id="334"/>
            <p14:sldId id="348"/>
            <p14:sldId id="335"/>
            <p14:sldId id="342"/>
            <p14:sldId id="336"/>
            <p14:sldId id="337"/>
            <p14:sldId id="338"/>
            <p14:sldId id="341"/>
            <p14:sldId id="339"/>
            <p14:sldId id="344"/>
            <p14:sldId id="340"/>
            <p14:sldId id="352"/>
          </p14:sldIdLst>
        </p14:section>
        <p14:section name="2.c. Why use functions?" id="{17166FC6-0CDE-48E3-9926-EBCB28C75C69}">
          <p14:sldIdLst>
            <p14:sldId id="327"/>
            <p14:sldId id="328"/>
            <p14:sldId id="281"/>
            <p14:sldId id="349"/>
            <p14:sldId id="329"/>
            <p14:sldId id="284"/>
            <p14:sldId id="330"/>
          </p14:sldIdLst>
        </p14:section>
        <p14:section name="Conclusion" id="{8FC5B4E0-8B82-44CE-8E2E-949C5DB81C7E}">
          <p14:sldIdLst>
            <p14:sldId id="273"/>
          </p14:sldIdLst>
        </p14:section>
        <p14:section name="4. More activities" id="{C3DF292C-716D-45C6-A7B0-CC7ECBA42AFD}">
          <p14:sldIdLst>
            <p14:sldId id="351"/>
            <p14:sldId id="283"/>
            <p14:sldId id="331"/>
            <p14:sldId id="297"/>
            <p14:sldId id="293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image" Target="../media/image2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25CB20-B3FA-41A1-B1FC-BFF3C3F797D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35FDB7D3-C162-4362-B177-7F734B1DC447}">
          <dgm:prSet phldrT="[Text]" custT="1"/>
          <dgm:spPr/>
          <dgm:t>
            <a:bodyPr/>
            <a:lstStyle/>
            <a:p>
              <a:pPr/>
              <a:r>
                <a:rPr lang="en-US" sz="2800" dirty="0"/>
                <a:t>Input</a:t>
              </a:r>
              <a:br>
                <a:rPr lang="en-US" sz="280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m:oMathPara>
              </a14:m>
              <a:endParaRPr lang="en-GB" sz="2800" dirty="0"/>
            </a:p>
          </dgm:t>
        </dgm:pt>
      </mc:Choice>
      <mc:Fallback xmlns="">
        <dgm:pt modelId="{35FDB7D3-C162-4362-B177-7F734B1DC447}">
          <dgm:prSet phldrT="[Text]" custT="1"/>
          <dgm:spPr/>
          <dgm:t>
            <a:bodyPr/>
            <a:lstStyle/>
            <a:p>
              <a:r>
                <a:rPr lang="en-US" sz="2800" dirty="0"/>
                <a:t>Input</a:t>
              </a:r>
              <a:br>
                <a:rPr lang="en-US" sz="2800" dirty="0"/>
              </a:br>
              <a:r>
                <a:rPr lang="en-US" sz="2800" i="0" dirty="0">
                  <a:latin typeface="Cambria Math" panose="02040503050406030204" pitchFamily="18" charset="0"/>
                </a:rPr>
                <a:t>𝑥</a:t>
              </a:r>
              <a:endParaRPr lang="en-GB" sz="2800" dirty="0"/>
            </a:p>
          </dgm:t>
        </dgm:pt>
      </mc:Fallback>
    </mc:AlternateContent>
    <dgm:pt modelId="{BCB50FDA-2BB1-47A1-9BF5-E3A07D3A371B}" type="parTrans" cxnId="{01E02F5C-3791-4FC5-A7E0-6C686022F66E}">
      <dgm:prSet/>
      <dgm:spPr/>
      <dgm:t>
        <a:bodyPr/>
        <a:lstStyle/>
        <a:p>
          <a:endParaRPr lang="en-GB"/>
        </a:p>
      </dgm:t>
    </dgm:pt>
    <dgm:pt modelId="{9299E179-1FD8-41D6-A8BA-E8353A884CF8}" type="sibTrans" cxnId="{01E02F5C-3791-4FC5-A7E0-6C686022F66E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17CA9541-F38B-4F15-897E-EE191603817C}">
          <dgm:prSet phldrT="[Text]" custT="1"/>
          <dgm:spPr/>
          <dgm:t>
            <a:bodyPr/>
            <a:lstStyle/>
            <a:p>
              <a:r>
                <a:rPr lang="en-US" sz="2800" dirty="0"/>
                <a:t>Goes through</a:t>
              </a:r>
              <a:br>
                <a:rPr lang="en-US" sz="2800" dirty="0"/>
              </a:br>
              <a:r>
                <a:rPr lang="en-US" sz="2800" dirty="0"/>
                <a:t>function </a:t>
              </a:r>
              <a14:m>
                <m:oMath xmlns:m="http://schemas.openxmlformats.org/officeDocument/2006/math">
                  <m:r>
                    <a:rPr lang="en-US" sz="2800" i="1" dirty="0" smtClean="0">
                      <a:latin typeface="Cambria Math" panose="02040503050406030204" pitchFamily="18" charset="0"/>
                    </a:rPr>
                    <m:t>𝑓</m:t>
                  </m:r>
                </m:oMath>
              </a14:m>
              <a:endParaRPr lang="en-GB" sz="2800" dirty="0"/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) = 2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m:oMathPara>
              </a14:m>
              <a:endParaRPr lang="en-GB" sz="2800" dirty="0"/>
            </a:p>
          </dgm:t>
        </dgm:pt>
      </mc:Choice>
      <mc:Fallback xmlns="">
        <dgm:pt modelId="{17CA9541-F38B-4F15-897E-EE191603817C}">
          <dgm:prSet phldrT="[Text]" custT="1"/>
          <dgm:spPr/>
          <dgm:t>
            <a:bodyPr/>
            <a:lstStyle/>
            <a:p>
              <a:r>
                <a:rPr lang="en-US" sz="2800" dirty="0"/>
                <a:t>Goes through</a:t>
              </a:r>
              <a:br>
                <a:rPr lang="en-US" sz="2800" dirty="0"/>
              </a:br>
              <a:r>
                <a:rPr lang="en-US" sz="2800" dirty="0"/>
                <a:t>function </a:t>
              </a:r>
              <a:r>
                <a:rPr lang="en-US" sz="2800" i="0" dirty="0">
                  <a:latin typeface="Cambria Math" panose="02040503050406030204" pitchFamily="18" charset="0"/>
                </a:rPr>
                <a:t>𝑓</a:t>
              </a:r>
              <a:endParaRPr lang="en-GB" sz="2800" dirty="0"/>
            </a:p>
            <a:p>
              <a:r>
                <a:rPr lang="en-US" sz="2800" b="0" i="0" dirty="0">
                  <a:latin typeface="Cambria Math" panose="02040503050406030204" pitchFamily="18" charset="0"/>
                </a:rPr>
                <a:t>𝑓</a:t>
              </a:r>
              <a:r>
                <a:rPr lang="en-GB" sz="2800" i="0" dirty="0">
                  <a:latin typeface="Cambria Math" panose="02040503050406030204" pitchFamily="18" charset="0"/>
                </a:rPr>
                <a:t>(𝑥) = 2𝑥</a:t>
              </a:r>
              <a:endParaRPr lang="en-GB" sz="2800" dirty="0"/>
            </a:p>
          </dgm:t>
        </dgm:pt>
      </mc:Fallback>
    </mc:AlternateContent>
    <dgm:pt modelId="{5F563E33-F6F7-4A2C-84D1-CC0B909C1C0C}" type="parTrans" cxnId="{19C38CCB-914E-4C0A-831C-02175AF8BC66}">
      <dgm:prSet/>
      <dgm:spPr/>
      <dgm:t>
        <a:bodyPr/>
        <a:lstStyle/>
        <a:p>
          <a:endParaRPr lang="en-GB"/>
        </a:p>
      </dgm:t>
    </dgm:pt>
    <dgm:pt modelId="{CD744721-C811-4621-B32C-A4AB48EED063}" type="sibTrans" cxnId="{19C38CCB-914E-4C0A-831C-02175AF8BC66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CE3D4E0F-B42A-4275-8DB2-CF35D86F89E4}">
          <dgm:prSet phldrT="[Text]" custT="1"/>
          <dgm:spPr/>
          <dgm:t>
            <a:bodyPr/>
            <a:lstStyle/>
            <a:p>
              <a:pPr/>
              <a:r>
                <a:rPr lang="en-US" sz="2800" dirty="0"/>
                <a:t>Output</a:t>
              </a:r>
              <a:br>
                <a:rPr lang="en-US" sz="280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m:oMathPara>
              </a14:m>
              <a:endParaRPr lang="en-GB" sz="2800" dirty="0"/>
            </a:p>
          </dgm:t>
        </dgm:pt>
      </mc:Choice>
      <mc:Fallback xmlns="">
        <dgm:pt modelId="{CE3D4E0F-B42A-4275-8DB2-CF35D86F89E4}">
          <dgm:prSet phldrT="[Text]" custT="1"/>
          <dgm:spPr/>
          <dgm:t>
            <a:bodyPr/>
            <a:lstStyle/>
            <a:p>
              <a:r>
                <a:rPr lang="en-US" sz="2800" dirty="0"/>
                <a:t>Output</a:t>
              </a:r>
              <a:br>
                <a:rPr lang="en-US" sz="2800" dirty="0"/>
              </a:br>
              <a:r>
                <a:rPr lang="en-US" sz="2800" i="0" dirty="0">
                  <a:latin typeface="Cambria Math" panose="02040503050406030204" pitchFamily="18" charset="0"/>
                </a:rPr>
                <a:t>𝑦</a:t>
              </a:r>
              <a:r>
                <a:rPr lang="en-US" sz="2800" b="0" i="0" dirty="0">
                  <a:latin typeface="Cambria Math" panose="02040503050406030204" pitchFamily="18" charset="0"/>
                </a:rPr>
                <a:t>=𝑓(𝑥)</a:t>
              </a:r>
              <a:endParaRPr lang="en-GB" sz="2800" dirty="0"/>
            </a:p>
          </dgm:t>
        </dgm:pt>
      </mc:Fallback>
    </mc:AlternateContent>
    <dgm:pt modelId="{2ABA60E4-E166-4A95-BA1E-EB4C70479953}" type="parTrans" cxnId="{454E7AF6-8D3F-475A-87B2-583A4323C678}">
      <dgm:prSet/>
      <dgm:spPr/>
      <dgm:t>
        <a:bodyPr/>
        <a:lstStyle/>
        <a:p>
          <a:endParaRPr lang="en-GB"/>
        </a:p>
      </dgm:t>
    </dgm:pt>
    <dgm:pt modelId="{DA0BFB26-6CB2-4746-AAF4-0E0E40AB29C7}" type="sibTrans" cxnId="{454E7AF6-8D3F-475A-87B2-583A4323C678}">
      <dgm:prSet/>
      <dgm:spPr/>
      <dgm:t>
        <a:bodyPr/>
        <a:lstStyle/>
        <a:p>
          <a:endParaRPr lang="en-GB"/>
        </a:p>
      </dgm:t>
    </dgm:pt>
    <dgm:pt modelId="{9F13B59A-7615-446A-9B13-55DBD57C2445}" type="pres">
      <dgm:prSet presAssocID="{FD25CB20-B3FA-41A1-B1FC-BFF3C3F797DA}" presName="Name0" presStyleCnt="0">
        <dgm:presLayoutVars>
          <dgm:dir/>
          <dgm:resizeHandles val="exact"/>
        </dgm:presLayoutVars>
      </dgm:prSet>
      <dgm:spPr/>
    </dgm:pt>
    <dgm:pt modelId="{26F284B7-454E-4195-9DD1-5FC4A2E2E746}" type="pres">
      <dgm:prSet presAssocID="{35FDB7D3-C162-4362-B177-7F734B1DC447}" presName="node" presStyleLbl="node1" presStyleIdx="0" presStyleCnt="3">
        <dgm:presLayoutVars>
          <dgm:bulletEnabled val="1"/>
        </dgm:presLayoutVars>
      </dgm:prSet>
      <dgm:spPr/>
    </dgm:pt>
    <dgm:pt modelId="{D1315A62-1B95-45C2-8100-FF216543713C}" type="pres">
      <dgm:prSet presAssocID="{9299E179-1FD8-41D6-A8BA-E8353A884CF8}" presName="sibTrans" presStyleLbl="sibTrans2D1" presStyleIdx="0" presStyleCnt="2"/>
      <dgm:spPr/>
    </dgm:pt>
    <dgm:pt modelId="{023BAC27-BC60-40A1-874C-B4DB73B84337}" type="pres">
      <dgm:prSet presAssocID="{9299E179-1FD8-41D6-A8BA-E8353A884CF8}" presName="connectorText" presStyleLbl="sibTrans2D1" presStyleIdx="0" presStyleCnt="2"/>
      <dgm:spPr/>
    </dgm:pt>
    <dgm:pt modelId="{2B19C008-D776-4ED9-AB95-855B4E359094}" type="pres">
      <dgm:prSet presAssocID="{17CA9541-F38B-4F15-897E-EE191603817C}" presName="node" presStyleLbl="node1" presStyleIdx="1" presStyleCnt="3">
        <dgm:presLayoutVars>
          <dgm:bulletEnabled val="1"/>
        </dgm:presLayoutVars>
      </dgm:prSet>
      <dgm:spPr/>
    </dgm:pt>
    <dgm:pt modelId="{B0378A96-B0C0-4F5B-9A4D-CFD7508840B1}" type="pres">
      <dgm:prSet presAssocID="{CD744721-C811-4621-B32C-A4AB48EED063}" presName="sibTrans" presStyleLbl="sibTrans2D1" presStyleIdx="1" presStyleCnt="2"/>
      <dgm:spPr/>
    </dgm:pt>
    <dgm:pt modelId="{7DD8868D-4DE7-4683-98C0-AF8ED2250B7E}" type="pres">
      <dgm:prSet presAssocID="{CD744721-C811-4621-B32C-A4AB48EED063}" presName="connectorText" presStyleLbl="sibTrans2D1" presStyleIdx="1" presStyleCnt="2"/>
      <dgm:spPr/>
    </dgm:pt>
    <dgm:pt modelId="{B87C651F-D61E-45D4-9204-B92B498BC6CE}" type="pres">
      <dgm:prSet presAssocID="{CE3D4E0F-B42A-4275-8DB2-CF35D86F89E4}" presName="node" presStyleLbl="node1" presStyleIdx="2" presStyleCnt="3">
        <dgm:presLayoutVars>
          <dgm:bulletEnabled val="1"/>
        </dgm:presLayoutVars>
      </dgm:prSet>
      <dgm:spPr/>
    </dgm:pt>
  </dgm:ptLst>
  <dgm:cxnLst>
    <dgm:cxn modelId="{6F380915-FE90-435E-B78B-8B4967B604A8}" type="presOf" srcId="{9299E179-1FD8-41D6-A8BA-E8353A884CF8}" destId="{D1315A62-1B95-45C2-8100-FF216543713C}" srcOrd="0" destOrd="0" presId="urn:microsoft.com/office/officeart/2005/8/layout/process1"/>
    <dgm:cxn modelId="{4AF2F716-2FE6-403F-A6C8-D8EE2BD3B631}" type="presOf" srcId="{17CA9541-F38B-4F15-897E-EE191603817C}" destId="{2B19C008-D776-4ED9-AB95-855B4E359094}" srcOrd="0" destOrd="0" presId="urn:microsoft.com/office/officeart/2005/8/layout/process1"/>
    <dgm:cxn modelId="{D48CFE2B-EF22-4436-8741-0DA818EF60C6}" type="presOf" srcId="{CD744721-C811-4621-B32C-A4AB48EED063}" destId="{B0378A96-B0C0-4F5B-9A4D-CFD7508840B1}" srcOrd="0" destOrd="0" presId="urn:microsoft.com/office/officeart/2005/8/layout/process1"/>
    <dgm:cxn modelId="{7F7D7936-6EE9-4286-841F-DA02EC70402D}" type="presOf" srcId="{9299E179-1FD8-41D6-A8BA-E8353A884CF8}" destId="{023BAC27-BC60-40A1-874C-B4DB73B84337}" srcOrd="1" destOrd="0" presId="urn:microsoft.com/office/officeart/2005/8/layout/process1"/>
    <dgm:cxn modelId="{01E02F5C-3791-4FC5-A7E0-6C686022F66E}" srcId="{FD25CB20-B3FA-41A1-B1FC-BFF3C3F797DA}" destId="{35FDB7D3-C162-4362-B177-7F734B1DC447}" srcOrd="0" destOrd="0" parTransId="{BCB50FDA-2BB1-47A1-9BF5-E3A07D3A371B}" sibTransId="{9299E179-1FD8-41D6-A8BA-E8353A884CF8}"/>
    <dgm:cxn modelId="{50894398-2EB8-44F7-BD0D-EA82C7478B1B}" type="presOf" srcId="{CD744721-C811-4621-B32C-A4AB48EED063}" destId="{7DD8868D-4DE7-4683-98C0-AF8ED2250B7E}" srcOrd="1" destOrd="0" presId="urn:microsoft.com/office/officeart/2005/8/layout/process1"/>
    <dgm:cxn modelId="{19C38CCB-914E-4C0A-831C-02175AF8BC66}" srcId="{FD25CB20-B3FA-41A1-B1FC-BFF3C3F797DA}" destId="{17CA9541-F38B-4F15-897E-EE191603817C}" srcOrd="1" destOrd="0" parTransId="{5F563E33-F6F7-4A2C-84D1-CC0B909C1C0C}" sibTransId="{CD744721-C811-4621-B32C-A4AB48EED063}"/>
    <dgm:cxn modelId="{610FBDD8-1493-4270-8F8A-ADCD8ED5BC75}" type="presOf" srcId="{35FDB7D3-C162-4362-B177-7F734B1DC447}" destId="{26F284B7-454E-4195-9DD1-5FC4A2E2E746}" srcOrd="0" destOrd="0" presId="urn:microsoft.com/office/officeart/2005/8/layout/process1"/>
    <dgm:cxn modelId="{7A823DF1-F9A3-4B6E-BBAA-4BAD03BC464C}" type="presOf" srcId="{CE3D4E0F-B42A-4275-8DB2-CF35D86F89E4}" destId="{B87C651F-D61E-45D4-9204-B92B498BC6CE}" srcOrd="0" destOrd="0" presId="urn:microsoft.com/office/officeart/2005/8/layout/process1"/>
    <dgm:cxn modelId="{454E7AF6-8D3F-475A-87B2-583A4323C678}" srcId="{FD25CB20-B3FA-41A1-B1FC-BFF3C3F797DA}" destId="{CE3D4E0F-B42A-4275-8DB2-CF35D86F89E4}" srcOrd="2" destOrd="0" parTransId="{2ABA60E4-E166-4A95-BA1E-EB4C70479953}" sibTransId="{DA0BFB26-6CB2-4746-AAF4-0E0E40AB29C7}"/>
    <dgm:cxn modelId="{92D47BFA-4775-47B0-BB6D-9BDE70A70DF2}" type="presOf" srcId="{FD25CB20-B3FA-41A1-B1FC-BFF3C3F797DA}" destId="{9F13B59A-7615-446A-9B13-55DBD57C2445}" srcOrd="0" destOrd="0" presId="urn:microsoft.com/office/officeart/2005/8/layout/process1"/>
    <dgm:cxn modelId="{C03EF31D-2A8F-4C6D-9848-EAFB329E4D42}" type="presParOf" srcId="{9F13B59A-7615-446A-9B13-55DBD57C2445}" destId="{26F284B7-454E-4195-9DD1-5FC4A2E2E746}" srcOrd="0" destOrd="0" presId="urn:microsoft.com/office/officeart/2005/8/layout/process1"/>
    <dgm:cxn modelId="{FE32E7AA-C074-43B0-9D44-2C84BF396E8D}" type="presParOf" srcId="{9F13B59A-7615-446A-9B13-55DBD57C2445}" destId="{D1315A62-1B95-45C2-8100-FF216543713C}" srcOrd="1" destOrd="0" presId="urn:microsoft.com/office/officeart/2005/8/layout/process1"/>
    <dgm:cxn modelId="{82CD7A4F-4B6F-4051-9535-4220B4538100}" type="presParOf" srcId="{D1315A62-1B95-45C2-8100-FF216543713C}" destId="{023BAC27-BC60-40A1-874C-B4DB73B84337}" srcOrd="0" destOrd="0" presId="urn:microsoft.com/office/officeart/2005/8/layout/process1"/>
    <dgm:cxn modelId="{8CBAC4AF-3408-4583-AA1D-0041FCC3142A}" type="presParOf" srcId="{9F13B59A-7615-446A-9B13-55DBD57C2445}" destId="{2B19C008-D776-4ED9-AB95-855B4E359094}" srcOrd="2" destOrd="0" presId="urn:microsoft.com/office/officeart/2005/8/layout/process1"/>
    <dgm:cxn modelId="{38AFCBAE-D954-40D3-9C70-8B48C5ADA62B}" type="presParOf" srcId="{9F13B59A-7615-446A-9B13-55DBD57C2445}" destId="{B0378A96-B0C0-4F5B-9A4D-CFD7508840B1}" srcOrd="3" destOrd="0" presId="urn:microsoft.com/office/officeart/2005/8/layout/process1"/>
    <dgm:cxn modelId="{C29E1DEE-8FA1-48B8-ABC2-C8B3ED1CD13E}" type="presParOf" srcId="{B0378A96-B0C0-4F5B-9A4D-CFD7508840B1}" destId="{7DD8868D-4DE7-4683-98C0-AF8ED2250B7E}" srcOrd="0" destOrd="0" presId="urn:microsoft.com/office/officeart/2005/8/layout/process1"/>
    <dgm:cxn modelId="{ED6159C7-FE0E-4784-AD0E-B3137F1A08FF}" type="presParOf" srcId="{9F13B59A-7615-446A-9B13-55DBD57C2445}" destId="{B87C651F-D61E-45D4-9204-B92B498BC6C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25CB20-B3FA-41A1-B1FC-BFF3C3F797D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5FDB7D3-C162-4362-B177-7F734B1DC447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BCB50FDA-2BB1-47A1-9BF5-E3A07D3A371B}" type="parTrans" cxnId="{01E02F5C-3791-4FC5-A7E0-6C686022F66E}">
      <dgm:prSet/>
      <dgm:spPr/>
      <dgm:t>
        <a:bodyPr/>
        <a:lstStyle/>
        <a:p>
          <a:endParaRPr lang="en-GB"/>
        </a:p>
      </dgm:t>
    </dgm:pt>
    <dgm:pt modelId="{9299E179-1FD8-41D6-A8BA-E8353A884CF8}" type="sibTrans" cxnId="{01E02F5C-3791-4FC5-A7E0-6C686022F66E}">
      <dgm:prSet/>
      <dgm:spPr/>
      <dgm:t>
        <a:bodyPr/>
        <a:lstStyle/>
        <a:p>
          <a:endParaRPr lang="en-GB"/>
        </a:p>
      </dgm:t>
    </dgm:pt>
    <dgm:pt modelId="{17CA9541-F38B-4F15-897E-EE191603817C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F563E33-F6F7-4A2C-84D1-CC0B909C1C0C}" type="parTrans" cxnId="{19C38CCB-914E-4C0A-831C-02175AF8BC66}">
      <dgm:prSet/>
      <dgm:spPr/>
      <dgm:t>
        <a:bodyPr/>
        <a:lstStyle/>
        <a:p>
          <a:endParaRPr lang="en-GB"/>
        </a:p>
      </dgm:t>
    </dgm:pt>
    <dgm:pt modelId="{CD744721-C811-4621-B32C-A4AB48EED063}" type="sibTrans" cxnId="{19C38CCB-914E-4C0A-831C-02175AF8BC66}">
      <dgm:prSet/>
      <dgm:spPr/>
      <dgm:t>
        <a:bodyPr/>
        <a:lstStyle/>
        <a:p>
          <a:endParaRPr lang="en-GB"/>
        </a:p>
      </dgm:t>
    </dgm:pt>
    <dgm:pt modelId="{CE3D4E0F-B42A-4275-8DB2-CF35D86F89E4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2ABA60E4-E166-4A95-BA1E-EB4C70479953}" type="parTrans" cxnId="{454E7AF6-8D3F-475A-87B2-583A4323C678}">
      <dgm:prSet/>
      <dgm:spPr/>
      <dgm:t>
        <a:bodyPr/>
        <a:lstStyle/>
        <a:p>
          <a:endParaRPr lang="en-GB"/>
        </a:p>
      </dgm:t>
    </dgm:pt>
    <dgm:pt modelId="{DA0BFB26-6CB2-4746-AAF4-0E0E40AB29C7}" type="sibTrans" cxnId="{454E7AF6-8D3F-475A-87B2-583A4323C678}">
      <dgm:prSet/>
      <dgm:spPr/>
      <dgm:t>
        <a:bodyPr/>
        <a:lstStyle/>
        <a:p>
          <a:endParaRPr lang="en-GB"/>
        </a:p>
      </dgm:t>
    </dgm:pt>
    <dgm:pt modelId="{9F13B59A-7615-446A-9B13-55DBD57C2445}" type="pres">
      <dgm:prSet presAssocID="{FD25CB20-B3FA-41A1-B1FC-BFF3C3F797DA}" presName="Name0" presStyleCnt="0">
        <dgm:presLayoutVars>
          <dgm:dir/>
          <dgm:resizeHandles val="exact"/>
        </dgm:presLayoutVars>
      </dgm:prSet>
      <dgm:spPr/>
    </dgm:pt>
    <dgm:pt modelId="{26F284B7-454E-4195-9DD1-5FC4A2E2E746}" type="pres">
      <dgm:prSet presAssocID="{35FDB7D3-C162-4362-B177-7F734B1DC447}" presName="node" presStyleLbl="node1" presStyleIdx="0" presStyleCnt="3">
        <dgm:presLayoutVars>
          <dgm:bulletEnabled val="1"/>
        </dgm:presLayoutVars>
      </dgm:prSet>
      <dgm:spPr/>
    </dgm:pt>
    <dgm:pt modelId="{D1315A62-1B95-45C2-8100-FF216543713C}" type="pres">
      <dgm:prSet presAssocID="{9299E179-1FD8-41D6-A8BA-E8353A884CF8}" presName="sibTrans" presStyleLbl="sibTrans2D1" presStyleIdx="0" presStyleCnt="2"/>
      <dgm:spPr/>
    </dgm:pt>
    <dgm:pt modelId="{023BAC27-BC60-40A1-874C-B4DB73B84337}" type="pres">
      <dgm:prSet presAssocID="{9299E179-1FD8-41D6-A8BA-E8353A884CF8}" presName="connectorText" presStyleLbl="sibTrans2D1" presStyleIdx="0" presStyleCnt="2"/>
      <dgm:spPr/>
    </dgm:pt>
    <dgm:pt modelId="{2B19C008-D776-4ED9-AB95-855B4E359094}" type="pres">
      <dgm:prSet presAssocID="{17CA9541-F38B-4F15-897E-EE191603817C}" presName="node" presStyleLbl="node1" presStyleIdx="1" presStyleCnt="3">
        <dgm:presLayoutVars>
          <dgm:bulletEnabled val="1"/>
        </dgm:presLayoutVars>
      </dgm:prSet>
      <dgm:spPr/>
    </dgm:pt>
    <dgm:pt modelId="{B0378A96-B0C0-4F5B-9A4D-CFD7508840B1}" type="pres">
      <dgm:prSet presAssocID="{CD744721-C811-4621-B32C-A4AB48EED063}" presName="sibTrans" presStyleLbl="sibTrans2D1" presStyleIdx="1" presStyleCnt="2"/>
      <dgm:spPr/>
    </dgm:pt>
    <dgm:pt modelId="{7DD8868D-4DE7-4683-98C0-AF8ED2250B7E}" type="pres">
      <dgm:prSet presAssocID="{CD744721-C811-4621-B32C-A4AB48EED063}" presName="connectorText" presStyleLbl="sibTrans2D1" presStyleIdx="1" presStyleCnt="2"/>
      <dgm:spPr/>
    </dgm:pt>
    <dgm:pt modelId="{B87C651F-D61E-45D4-9204-B92B498BC6CE}" type="pres">
      <dgm:prSet presAssocID="{CE3D4E0F-B42A-4275-8DB2-CF35D86F89E4}" presName="node" presStyleLbl="node1" presStyleIdx="2" presStyleCnt="3">
        <dgm:presLayoutVars>
          <dgm:bulletEnabled val="1"/>
        </dgm:presLayoutVars>
      </dgm:prSet>
      <dgm:spPr/>
    </dgm:pt>
  </dgm:ptLst>
  <dgm:cxnLst>
    <dgm:cxn modelId="{6F380915-FE90-435E-B78B-8B4967B604A8}" type="presOf" srcId="{9299E179-1FD8-41D6-A8BA-E8353A884CF8}" destId="{D1315A62-1B95-45C2-8100-FF216543713C}" srcOrd="0" destOrd="0" presId="urn:microsoft.com/office/officeart/2005/8/layout/process1"/>
    <dgm:cxn modelId="{4AF2F716-2FE6-403F-A6C8-D8EE2BD3B631}" type="presOf" srcId="{17CA9541-F38B-4F15-897E-EE191603817C}" destId="{2B19C008-D776-4ED9-AB95-855B4E359094}" srcOrd="0" destOrd="0" presId="urn:microsoft.com/office/officeart/2005/8/layout/process1"/>
    <dgm:cxn modelId="{D48CFE2B-EF22-4436-8741-0DA818EF60C6}" type="presOf" srcId="{CD744721-C811-4621-B32C-A4AB48EED063}" destId="{B0378A96-B0C0-4F5B-9A4D-CFD7508840B1}" srcOrd="0" destOrd="0" presId="urn:microsoft.com/office/officeart/2005/8/layout/process1"/>
    <dgm:cxn modelId="{7F7D7936-6EE9-4286-841F-DA02EC70402D}" type="presOf" srcId="{9299E179-1FD8-41D6-A8BA-E8353A884CF8}" destId="{023BAC27-BC60-40A1-874C-B4DB73B84337}" srcOrd="1" destOrd="0" presId="urn:microsoft.com/office/officeart/2005/8/layout/process1"/>
    <dgm:cxn modelId="{01E02F5C-3791-4FC5-A7E0-6C686022F66E}" srcId="{FD25CB20-B3FA-41A1-B1FC-BFF3C3F797DA}" destId="{35FDB7D3-C162-4362-B177-7F734B1DC447}" srcOrd="0" destOrd="0" parTransId="{BCB50FDA-2BB1-47A1-9BF5-E3A07D3A371B}" sibTransId="{9299E179-1FD8-41D6-A8BA-E8353A884CF8}"/>
    <dgm:cxn modelId="{50894398-2EB8-44F7-BD0D-EA82C7478B1B}" type="presOf" srcId="{CD744721-C811-4621-B32C-A4AB48EED063}" destId="{7DD8868D-4DE7-4683-98C0-AF8ED2250B7E}" srcOrd="1" destOrd="0" presId="urn:microsoft.com/office/officeart/2005/8/layout/process1"/>
    <dgm:cxn modelId="{19C38CCB-914E-4C0A-831C-02175AF8BC66}" srcId="{FD25CB20-B3FA-41A1-B1FC-BFF3C3F797DA}" destId="{17CA9541-F38B-4F15-897E-EE191603817C}" srcOrd="1" destOrd="0" parTransId="{5F563E33-F6F7-4A2C-84D1-CC0B909C1C0C}" sibTransId="{CD744721-C811-4621-B32C-A4AB48EED063}"/>
    <dgm:cxn modelId="{610FBDD8-1493-4270-8F8A-ADCD8ED5BC75}" type="presOf" srcId="{35FDB7D3-C162-4362-B177-7F734B1DC447}" destId="{26F284B7-454E-4195-9DD1-5FC4A2E2E746}" srcOrd="0" destOrd="0" presId="urn:microsoft.com/office/officeart/2005/8/layout/process1"/>
    <dgm:cxn modelId="{7A823DF1-F9A3-4B6E-BBAA-4BAD03BC464C}" type="presOf" srcId="{CE3D4E0F-B42A-4275-8DB2-CF35D86F89E4}" destId="{B87C651F-D61E-45D4-9204-B92B498BC6CE}" srcOrd="0" destOrd="0" presId="urn:microsoft.com/office/officeart/2005/8/layout/process1"/>
    <dgm:cxn modelId="{454E7AF6-8D3F-475A-87B2-583A4323C678}" srcId="{FD25CB20-B3FA-41A1-B1FC-BFF3C3F797DA}" destId="{CE3D4E0F-B42A-4275-8DB2-CF35D86F89E4}" srcOrd="2" destOrd="0" parTransId="{2ABA60E4-E166-4A95-BA1E-EB4C70479953}" sibTransId="{DA0BFB26-6CB2-4746-AAF4-0E0E40AB29C7}"/>
    <dgm:cxn modelId="{92D47BFA-4775-47B0-BB6D-9BDE70A70DF2}" type="presOf" srcId="{FD25CB20-B3FA-41A1-B1FC-BFF3C3F797DA}" destId="{9F13B59A-7615-446A-9B13-55DBD57C2445}" srcOrd="0" destOrd="0" presId="urn:microsoft.com/office/officeart/2005/8/layout/process1"/>
    <dgm:cxn modelId="{C03EF31D-2A8F-4C6D-9848-EAFB329E4D42}" type="presParOf" srcId="{9F13B59A-7615-446A-9B13-55DBD57C2445}" destId="{26F284B7-454E-4195-9DD1-5FC4A2E2E746}" srcOrd="0" destOrd="0" presId="urn:microsoft.com/office/officeart/2005/8/layout/process1"/>
    <dgm:cxn modelId="{FE32E7AA-C074-43B0-9D44-2C84BF396E8D}" type="presParOf" srcId="{9F13B59A-7615-446A-9B13-55DBD57C2445}" destId="{D1315A62-1B95-45C2-8100-FF216543713C}" srcOrd="1" destOrd="0" presId="urn:microsoft.com/office/officeart/2005/8/layout/process1"/>
    <dgm:cxn modelId="{82CD7A4F-4B6F-4051-9535-4220B4538100}" type="presParOf" srcId="{D1315A62-1B95-45C2-8100-FF216543713C}" destId="{023BAC27-BC60-40A1-874C-B4DB73B84337}" srcOrd="0" destOrd="0" presId="urn:microsoft.com/office/officeart/2005/8/layout/process1"/>
    <dgm:cxn modelId="{8CBAC4AF-3408-4583-AA1D-0041FCC3142A}" type="presParOf" srcId="{9F13B59A-7615-446A-9B13-55DBD57C2445}" destId="{2B19C008-D776-4ED9-AB95-855B4E359094}" srcOrd="2" destOrd="0" presId="urn:microsoft.com/office/officeart/2005/8/layout/process1"/>
    <dgm:cxn modelId="{38AFCBAE-D954-40D3-9C70-8B48C5ADA62B}" type="presParOf" srcId="{9F13B59A-7615-446A-9B13-55DBD57C2445}" destId="{B0378A96-B0C0-4F5B-9A4D-CFD7508840B1}" srcOrd="3" destOrd="0" presId="urn:microsoft.com/office/officeart/2005/8/layout/process1"/>
    <dgm:cxn modelId="{C29E1DEE-8FA1-48B8-ABC2-C8B3ED1CD13E}" type="presParOf" srcId="{B0378A96-B0C0-4F5B-9A4D-CFD7508840B1}" destId="{7DD8868D-4DE7-4683-98C0-AF8ED2250B7E}" srcOrd="0" destOrd="0" presId="urn:microsoft.com/office/officeart/2005/8/layout/process1"/>
    <dgm:cxn modelId="{ED6159C7-FE0E-4784-AD0E-B3137F1A08FF}" type="presParOf" srcId="{9F13B59A-7615-446A-9B13-55DBD57C2445}" destId="{B87C651F-D61E-45D4-9204-B92B498BC6C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AE14C6-5722-413D-80F3-355715DBD64B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A62C82C-F76A-4089-AD9C-FFEB2FD3809D}">
      <dgm:prSet phldrT="[Text]"/>
      <dgm:spPr/>
      <dgm:t>
        <a:bodyPr/>
        <a:lstStyle/>
        <a:p>
          <a:r>
            <a:rPr lang="en-US" dirty="0"/>
            <a:t>Sum all grades received as inputs</a:t>
          </a:r>
          <a:endParaRPr lang="en-GB" dirty="0"/>
        </a:p>
      </dgm:t>
    </dgm:pt>
    <dgm:pt modelId="{CACCB1DE-2811-4D46-8356-E591B102C4ED}" type="parTrans" cxnId="{EF543650-2BD4-4625-8E1F-236615E7CE38}">
      <dgm:prSet/>
      <dgm:spPr/>
      <dgm:t>
        <a:bodyPr/>
        <a:lstStyle/>
        <a:p>
          <a:endParaRPr lang="en-GB"/>
        </a:p>
      </dgm:t>
    </dgm:pt>
    <dgm:pt modelId="{70750650-1358-40F4-96C8-B30998AF4A82}" type="sibTrans" cxnId="{EF543650-2BD4-4625-8E1F-236615E7CE38}">
      <dgm:prSet/>
      <dgm:spPr/>
      <dgm:t>
        <a:bodyPr/>
        <a:lstStyle/>
        <a:p>
          <a:endParaRPr lang="en-GB"/>
        </a:p>
      </dgm:t>
    </dgm:pt>
    <dgm:pt modelId="{08D5FC76-7148-4629-A424-F1EF9647F43C}">
      <dgm:prSet phldrT="[Text]"/>
      <dgm:spPr/>
      <dgm:t>
        <a:bodyPr/>
        <a:lstStyle/>
        <a:p>
          <a:r>
            <a:rPr lang="en-US" dirty="0"/>
            <a:t>Divide sum by number of grades</a:t>
          </a:r>
          <a:endParaRPr lang="en-GB" dirty="0"/>
        </a:p>
      </dgm:t>
    </dgm:pt>
    <dgm:pt modelId="{88A9B3E2-D026-451F-8DD4-3D4B1CF4C6EB}" type="parTrans" cxnId="{307FC760-1F39-48D8-B602-F754A94B45D2}">
      <dgm:prSet/>
      <dgm:spPr/>
      <dgm:t>
        <a:bodyPr/>
        <a:lstStyle/>
        <a:p>
          <a:endParaRPr lang="en-GB"/>
        </a:p>
      </dgm:t>
    </dgm:pt>
    <dgm:pt modelId="{0F38FD75-FC84-4320-84C7-027C4DAAFF60}" type="sibTrans" cxnId="{307FC760-1F39-48D8-B602-F754A94B45D2}">
      <dgm:prSet/>
      <dgm:spPr/>
      <dgm:t>
        <a:bodyPr/>
        <a:lstStyle/>
        <a:p>
          <a:endParaRPr lang="en-GB"/>
        </a:p>
      </dgm:t>
    </dgm:pt>
    <dgm:pt modelId="{651BE2C4-EEC3-45C3-8361-EB9F2283E043}">
      <dgm:prSet phldrT="[Text]"/>
      <dgm:spPr/>
      <dgm:t>
        <a:bodyPr/>
        <a:lstStyle/>
        <a:p>
          <a:r>
            <a:rPr lang="en-US" dirty="0"/>
            <a:t>Return</a:t>
          </a:r>
          <a:endParaRPr lang="en-GB" dirty="0"/>
        </a:p>
      </dgm:t>
    </dgm:pt>
    <dgm:pt modelId="{F8AF5926-D156-42B0-86D8-CDB6B52F3BB6}" type="parTrans" cxnId="{D51EB9B8-D5BD-43B4-8BBF-4C204576621A}">
      <dgm:prSet/>
      <dgm:spPr/>
      <dgm:t>
        <a:bodyPr/>
        <a:lstStyle/>
        <a:p>
          <a:endParaRPr lang="en-GB"/>
        </a:p>
      </dgm:t>
    </dgm:pt>
    <dgm:pt modelId="{1CC77034-A8E7-4F73-982A-DB654DC1792C}" type="sibTrans" cxnId="{D51EB9B8-D5BD-43B4-8BBF-4C204576621A}">
      <dgm:prSet/>
      <dgm:spPr/>
      <dgm:t>
        <a:bodyPr/>
        <a:lstStyle/>
        <a:p>
          <a:endParaRPr lang="en-GB"/>
        </a:p>
      </dgm:t>
    </dgm:pt>
    <dgm:pt modelId="{AC2B5A94-931B-474A-991F-54AD1B070114}" type="pres">
      <dgm:prSet presAssocID="{5DAE14C6-5722-413D-80F3-355715DBD64B}" presName="linearFlow" presStyleCnt="0">
        <dgm:presLayoutVars>
          <dgm:resizeHandles val="exact"/>
        </dgm:presLayoutVars>
      </dgm:prSet>
      <dgm:spPr/>
    </dgm:pt>
    <dgm:pt modelId="{83BCAE92-04EF-445F-84F1-A7D722C48354}" type="pres">
      <dgm:prSet presAssocID="{FA62C82C-F76A-4089-AD9C-FFEB2FD3809D}" presName="node" presStyleLbl="node1" presStyleIdx="0" presStyleCnt="3">
        <dgm:presLayoutVars>
          <dgm:bulletEnabled val="1"/>
        </dgm:presLayoutVars>
      </dgm:prSet>
      <dgm:spPr/>
    </dgm:pt>
    <dgm:pt modelId="{67B5916A-8A2E-4CFF-829D-774D6A0C1961}" type="pres">
      <dgm:prSet presAssocID="{70750650-1358-40F4-96C8-B30998AF4A82}" presName="sibTrans" presStyleLbl="sibTrans2D1" presStyleIdx="0" presStyleCnt="2"/>
      <dgm:spPr/>
    </dgm:pt>
    <dgm:pt modelId="{3AA5B1F5-E2CD-4281-B33E-B0E74891C0B2}" type="pres">
      <dgm:prSet presAssocID="{70750650-1358-40F4-96C8-B30998AF4A82}" presName="connectorText" presStyleLbl="sibTrans2D1" presStyleIdx="0" presStyleCnt="2"/>
      <dgm:spPr/>
    </dgm:pt>
    <dgm:pt modelId="{D066AB82-C60D-47BD-88EA-EFAAA925D6A7}" type="pres">
      <dgm:prSet presAssocID="{08D5FC76-7148-4629-A424-F1EF9647F43C}" presName="node" presStyleLbl="node1" presStyleIdx="1" presStyleCnt="3">
        <dgm:presLayoutVars>
          <dgm:bulletEnabled val="1"/>
        </dgm:presLayoutVars>
      </dgm:prSet>
      <dgm:spPr/>
    </dgm:pt>
    <dgm:pt modelId="{13250735-50AA-4DF9-936A-546C9F6A3649}" type="pres">
      <dgm:prSet presAssocID="{0F38FD75-FC84-4320-84C7-027C4DAAFF60}" presName="sibTrans" presStyleLbl="sibTrans2D1" presStyleIdx="1" presStyleCnt="2"/>
      <dgm:spPr/>
    </dgm:pt>
    <dgm:pt modelId="{7447AF42-1ADB-4E38-95FE-17F8F6E58680}" type="pres">
      <dgm:prSet presAssocID="{0F38FD75-FC84-4320-84C7-027C4DAAFF60}" presName="connectorText" presStyleLbl="sibTrans2D1" presStyleIdx="1" presStyleCnt="2"/>
      <dgm:spPr/>
    </dgm:pt>
    <dgm:pt modelId="{E20B4178-69D1-4722-A639-04A9EE885DB4}" type="pres">
      <dgm:prSet presAssocID="{651BE2C4-EEC3-45C3-8361-EB9F2283E043}" presName="node" presStyleLbl="node1" presStyleIdx="2" presStyleCnt="3">
        <dgm:presLayoutVars>
          <dgm:bulletEnabled val="1"/>
        </dgm:presLayoutVars>
      </dgm:prSet>
      <dgm:spPr/>
    </dgm:pt>
  </dgm:ptLst>
  <dgm:cxnLst>
    <dgm:cxn modelId="{A438C622-C87F-4517-A02D-22DB0D3F145B}" type="presOf" srcId="{08D5FC76-7148-4629-A424-F1EF9647F43C}" destId="{D066AB82-C60D-47BD-88EA-EFAAA925D6A7}" srcOrd="0" destOrd="0" presId="urn:microsoft.com/office/officeart/2005/8/layout/process2"/>
    <dgm:cxn modelId="{307FC760-1F39-48D8-B602-F754A94B45D2}" srcId="{5DAE14C6-5722-413D-80F3-355715DBD64B}" destId="{08D5FC76-7148-4629-A424-F1EF9647F43C}" srcOrd="1" destOrd="0" parTransId="{88A9B3E2-D026-451F-8DD4-3D4B1CF4C6EB}" sibTransId="{0F38FD75-FC84-4320-84C7-027C4DAAFF60}"/>
    <dgm:cxn modelId="{23F0E767-12FB-4235-A8B5-F22EA17FBA9B}" type="presOf" srcId="{651BE2C4-EEC3-45C3-8361-EB9F2283E043}" destId="{E20B4178-69D1-4722-A639-04A9EE885DB4}" srcOrd="0" destOrd="0" presId="urn:microsoft.com/office/officeart/2005/8/layout/process2"/>
    <dgm:cxn modelId="{EF543650-2BD4-4625-8E1F-236615E7CE38}" srcId="{5DAE14C6-5722-413D-80F3-355715DBD64B}" destId="{FA62C82C-F76A-4089-AD9C-FFEB2FD3809D}" srcOrd="0" destOrd="0" parTransId="{CACCB1DE-2811-4D46-8356-E591B102C4ED}" sibTransId="{70750650-1358-40F4-96C8-B30998AF4A82}"/>
    <dgm:cxn modelId="{96980154-2366-4A8B-BC9C-286B17079145}" type="presOf" srcId="{70750650-1358-40F4-96C8-B30998AF4A82}" destId="{3AA5B1F5-E2CD-4281-B33E-B0E74891C0B2}" srcOrd="1" destOrd="0" presId="urn:microsoft.com/office/officeart/2005/8/layout/process2"/>
    <dgm:cxn modelId="{AD819B77-FCFE-4A65-B73E-502FEEC2D53A}" type="presOf" srcId="{5DAE14C6-5722-413D-80F3-355715DBD64B}" destId="{AC2B5A94-931B-474A-991F-54AD1B070114}" srcOrd="0" destOrd="0" presId="urn:microsoft.com/office/officeart/2005/8/layout/process2"/>
    <dgm:cxn modelId="{1574067A-3311-4696-ADA2-6E995CBA2FEF}" type="presOf" srcId="{70750650-1358-40F4-96C8-B30998AF4A82}" destId="{67B5916A-8A2E-4CFF-829D-774D6A0C1961}" srcOrd="0" destOrd="0" presId="urn:microsoft.com/office/officeart/2005/8/layout/process2"/>
    <dgm:cxn modelId="{AF706084-0075-4C24-971D-C875B0954353}" type="presOf" srcId="{FA62C82C-F76A-4089-AD9C-FFEB2FD3809D}" destId="{83BCAE92-04EF-445F-84F1-A7D722C48354}" srcOrd="0" destOrd="0" presId="urn:microsoft.com/office/officeart/2005/8/layout/process2"/>
    <dgm:cxn modelId="{A058668F-0A83-4F5F-BA1B-070E648C8B7A}" type="presOf" srcId="{0F38FD75-FC84-4320-84C7-027C4DAAFF60}" destId="{7447AF42-1ADB-4E38-95FE-17F8F6E58680}" srcOrd="1" destOrd="0" presId="urn:microsoft.com/office/officeart/2005/8/layout/process2"/>
    <dgm:cxn modelId="{291660A0-4476-4578-8490-500E64011B0B}" type="presOf" srcId="{0F38FD75-FC84-4320-84C7-027C4DAAFF60}" destId="{13250735-50AA-4DF9-936A-546C9F6A3649}" srcOrd="0" destOrd="0" presId="urn:microsoft.com/office/officeart/2005/8/layout/process2"/>
    <dgm:cxn modelId="{D51EB9B8-D5BD-43B4-8BBF-4C204576621A}" srcId="{5DAE14C6-5722-413D-80F3-355715DBD64B}" destId="{651BE2C4-EEC3-45C3-8361-EB9F2283E043}" srcOrd="2" destOrd="0" parTransId="{F8AF5926-D156-42B0-86D8-CDB6B52F3BB6}" sibTransId="{1CC77034-A8E7-4F73-982A-DB654DC1792C}"/>
    <dgm:cxn modelId="{5A3C14D5-452E-4E03-B722-B274DC66EF23}" type="presParOf" srcId="{AC2B5A94-931B-474A-991F-54AD1B070114}" destId="{83BCAE92-04EF-445F-84F1-A7D722C48354}" srcOrd="0" destOrd="0" presId="urn:microsoft.com/office/officeart/2005/8/layout/process2"/>
    <dgm:cxn modelId="{C89137A9-52B3-45FF-A1E5-EB5085954757}" type="presParOf" srcId="{AC2B5A94-931B-474A-991F-54AD1B070114}" destId="{67B5916A-8A2E-4CFF-829D-774D6A0C1961}" srcOrd="1" destOrd="0" presId="urn:microsoft.com/office/officeart/2005/8/layout/process2"/>
    <dgm:cxn modelId="{795C8A57-0554-4A55-BEEC-29C3C6F6DF9D}" type="presParOf" srcId="{67B5916A-8A2E-4CFF-829D-774D6A0C1961}" destId="{3AA5B1F5-E2CD-4281-B33E-B0E74891C0B2}" srcOrd="0" destOrd="0" presId="urn:microsoft.com/office/officeart/2005/8/layout/process2"/>
    <dgm:cxn modelId="{781CA94A-E0FE-4959-B17B-BA110D77C876}" type="presParOf" srcId="{AC2B5A94-931B-474A-991F-54AD1B070114}" destId="{D066AB82-C60D-47BD-88EA-EFAAA925D6A7}" srcOrd="2" destOrd="0" presId="urn:microsoft.com/office/officeart/2005/8/layout/process2"/>
    <dgm:cxn modelId="{00845A1E-3247-44D7-B0D2-5BB49AAAF7EE}" type="presParOf" srcId="{AC2B5A94-931B-474A-991F-54AD1B070114}" destId="{13250735-50AA-4DF9-936A-546C9F6A3649}" srcOrd="3" destOrd="0" presId="urn:microsoft.com/office/officeart/2005/8/layout/process2"/>
    <dgm:cxn modelId="{A610CF1F-FD56-4B34-B995-8E7507CD5119}" type="presParOf" srcId="{13250735-50AA-4DF9-936A-546C9F6A3649}" destId="{7447AF42-1ADB-4E38-95FE-17F8F6E58680}" srcOrd="0" destOrd="0" presId="urn:microsoft.com/office/officeart/2005/8/layout/process2"/>
    <dgm:cxn modelId="{2944AE3A-A4CA-4797-A008-4EEC827F0C6E}" type="presParOf" srcId="{AC2B5A94-931B-474A-991F-54AD1B070114}" destId="{E20B4178-69D1-4722-A639-04A9EE885DB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AE14C6-5722-413D-80F3-355715DBD64B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A62C82C-F76A-4089-AD9C-FFEB2FD3809D}">
      <dgm:prSet phldrT="[Text]"/>
      <dgm:spPr/>
      <dgm:t>
        <a:bodyPr/>
        <a:lstStyle/>
        <a:p>
          <a:r>
            <a:rPr lang="en-US" dirty="0"/>
            <a:t>Sum all grades received as inputs</a:t>
          </a:r>
          <a:endParaRPr lang="en-GB" dirty="0"/>
        </a:p>
      </dgm:t>
    </dgm:pt>
    <dgm:pt modelId="{CACCB1DE-2811-4D46-8356-E591B102C4ED}" type="parTrans" cxnId="{EF543650-2BD4-4625-8E1F-236615E7CE38}">
      <dgm:prSet/>
      <dgm:spPr/>
      <dgm:t>
        <a:bodyPr/>
        <a:lstStyle/>
        <a:p>
          <a:endParaRPr lang="en-GB"/>
        </a:p>
      </dgm:t>
    </dgm:pt>
    <dgm:pt modelId="{70750650-1358-40F4-96C8-B30998AF4A82}" type="sibTrans" cxnId="{EF543650-2BD4-4625-8E1F-236615E7CE38}">
      <dgm:prSet/>
      <dgm:spPr/>
      <dgm:t>
        <a:bodyPr/>
        <a:lstStyle/>
        <a:p>
          <a:endParaRPr lang="en-GB"/>
        </a:p>
      </dgm:t>
    </dgm:pt>
    <dgm:pt modelId="{08D5FC76-7148-4629-A424-F1EF9647F43C}">
      <dgm:prSet phldrT="[Text]"/>
      <dgm:spPr/>
      <dgm:t>
        <a:bodyPr/>
        <a:lstStyle/>
        <a:p>
          <a:r>
            <a:rPr lang="en-US" dirty="0"/>
            <a:t>Divide sum by number of grades</a:t>
          </a:r>
          <a:endParaRPr lang="en-GB" dirty="0"/>
        </a:p>
      </dgm:t>
    </dgm:pt>
    <dgm:pt modelId="{88A9B3E2-D026-451F-8DD4-3D4B1CF4C6EB}" type="parTrans" cxnId="{307FC760-1F39-48D8-B602-F754A94B45D2}">
      <dgm:prSet/>
      <dgm:spPr/>
      <dgm:t>
        <a:bodyPr/>
        <a:lstStyle/>
        <a:p>
          <a:endParaRPr lang="en-GB"/>
        </a:p>
      </dgm:t>
    </dgm:pt>
    <dgm:pt modelId="{0F38FD75-FC84-4320-84C7-027C4DAAFF60}" type="sibTrans" cxnId="{307FC760-1F39-48D8-B602-F754A94B45D2}">
      <dgm:prSet/>
      <dgm:spPr/>
      <dgm:t>
        <a:bodyPr/>
        <a:lstStyle/>
        <a:p>
          <a:endParaRPr lang="en-GB"/>
        </a:p>
      </dgm:t>
    </dgm:pt>
    <dgm:pt modelId="{651BE2C4-EEC3-45C3-8361-EB9F2283E043}">
      <dgm:prSet phldrT="[Text]"/>
      <dgm:spPr/>
      <dgm:t>
        <a:bodyPr/>
        <a:lstStyle/>
        <a:p>
          <a:r>
            <a:rPr lang="en-US" dirty="0"/>
            <a:t>Return</a:t>
          </a:r>
          <a:endParaRPr lang="en-GB" dirty="0"/>
        </a:p>
      </dgm:t>
    </dgm:pt>
    <dgm:pt modelId="{F8AF5926-D156-42B0-86D8-CDB6B52F3BB6}" type="parTrans" cxnId="{D51EB9B8-D5BD-43B4-8BBF-4C204576621A}">
      <dgm:prSet/>
      <dgm:spPr/>
      <dgm:t>
        <a:bodyPr/>
        <a:lstStyle/>
        <a:p>
          <a:endParaRPr lang="en-GB"/>
        </a:p>
      </dgm:t>
    </dgm:pt>
    <dgm:pt modelId="{1CC77034-A8E7-4F73-982A-DB654DC1792C}" type="sibTrans" cxnId="{D51EB9B8-D5BD-43B4-8BBF-4C204576621A}">
      <dgm:prSet/>
      <dgm:spPr/>
      <dgm:t>
        <a:bodyPr/>
        <a:lstStyle/>
        <a:p>
          <a:endParaRPr lang="en-GB"/>
        </a:p>
      </dgm:t>
    </dgm:pt>
    <dgm:pt modelId="{AC2B5A94-931B-474A-991F-54AD1B070114}" type="pres">
      <dgm:prSet presAssocID="{5DAE14C6-5722-413D-80F3-355715DBD64B}" presName="linearFlow" presStyleCnt="0">
        <dgm:presLayoutVars>
          <dgm:resizeHandles val="exact"/>
        </dgm:presLayoutVars>
      </dgm:prSet>
      <dgm:spPr/>
    </dgm:pt>
    <dgm:pt modelId="{83BCAE92-04EF-445F-84F1-A7D722C48354}" type="pres">
      <dgm:prSet presAssocID="{FA62C82C-F76A-4089-AD9C-FFEB2FD3809D}" presName="node" presStyleLbl="node1" presStyleIdx="0" presStyleCnt="3">
        <dgm:presLayoutVars>
          <dgm:bulletEnabled val="1"/>
        </dgm:presLayoutVars>
      </dgm:prSet>
      <dgm:spPr/>
    </dgm:pt>
    <dgm:pt modelId="{67B5916A-8A2E-4CFF-829D-774D6A0C1961}" type="pres">
      <dgm:prSet presAssocID="{70750650-1358-40F4-96C8-B30998AF4A82}" presName="sibTrans" presStyleLbl="sibTrans2D1" presStyleIdx="0" presStyleCnt="2"/>
      <dgm:spPr/>
    </dgm:pt>
    <dgm:pt modelId="{3AA5B1F5-E2CD-4281-B33E-B0E74891C0B2}" type="pres">
      <dgm:prSet presAssocID="{70750650-1358-40F4-96C8-B30998AF4A82}" presName="connectorText" presStyleLbl="sibTrans2D1" presStyleIdx="0" presStyleCnt="2"/>
      <dgm:spPr/>
    </dgm:pt>
    <dgm:pt modelId="{D066AB82-C60D-47BD-88EA-EFAAA925D6A7}" type="pres">
      <dgm:prSet presAssocID="{08D5FC76-7148-4629-A424-F1EF9647F43C}" presName="node" presStyleLbl="node1" presStyleIdx="1" presStyleCnt="3">
        <dgm:presLayoutVars>
          <dgm:bulletEnabled val="1"/>
        </dgm:presLayoutVars>
      </dgm:prSet>
      <dgm:spPr/>
    </dgm:pt>
    <dgm:pt modelId="{13250735-50AA-4DF9-936A-546C9F6A3649}" type="pres">
      <dgm:prSet presAssocID="{0F38FD75-FC84-4320-84C7-027C4DAAFF60}" presName="sibTrans" presStyleLbl="sibTrans2D1" presStyleIdx="1" presStyleCnt="2"/>
      <dgm:spPr/>
    </dgm:pt>
    <dgm:pt modelId="{7447AF42-1ADB-4E38-95FE-17F8F6E58680}" type="pres">
      <dgm:prSet presAssocID="{0F38FD75-FC84-4320-84C7-027C4DAAFF60}" presName="connectorText" presStyleLbl="sibTrans2D1" presStyleIdx="1" presStyleCnt="2"/>
      <dgm:spPr/>
    </dgm:pt>
    <dgm:pt modelId="{E20B4178-69D1-4722-A639-04A9EE885DB4}" type="pres">
      <dgm:prSet presAssocID="{651BE2C4-EEC3-45C3-8361-EB9F2283E043}" presName="node" presStyleLbl="node1" presStyleIdx="2" presStyleCnt="3">
        <dgm:presLayoutVars>
          <dgm:bulletEnabled val="1"/>
        </dgm:presLayoutVars>
      </dgm:prSet>
      <dgm:spPr/>
    </dgm:pt>
  </dgm:ptLst>
  <dgm:cxnLst>
    <dgm:cxn modelId="{A438C622-C87F-4517-A02D-22DB0D3F145B}" type="presOf" srcId="{08D5FC76-7148-4629-A424-F1EF9647F43C}" destId="{D066AB82-C60D-47BD-88EA-EFAAA925D6A7}" srcOrd="0" destOrd="0" presId="urn:microsoft.com/office/officeart/2005/8/layout/process2"/>
    <dgm:cxn modelId="{307FC760-1F39-48D8-B602-F754A94B45D2}" srcId="{5DAE14C6-5722-413D-80F3-355715DBD64B}" destId="{08D5FC76-7148-4629-A424-F1EF9647F43C}" srcOrd="1" destOrd="0" parTransId="{88A9B3E2-D026-451F-8DD4-3D4B1CF4C6EB}" sibTransId="{0F38FD75-FC84-4320-84C7-027C4DAAFF60}"/>
    <dgm:cxn modelId="{23F0E767-12FB-4235-A8B5-F22EA17FBA9B}" type="presOf" srcId="{651BE2C4-EEC3-45C3-8361-EB9F2283E043}" destId="{E20B4178-69D1-4722-A639-04A9EE885DB4}" srcOrd="0" destOrd="0" presId="urn:microsoft.com/office/officeart/2005/8/layout/process2"/>
    <dgm:cxn modelId="{EF543650-2BD4-4625-8E1F-236615E7CE38}" srcId="{5DAE14C6-5722-413D-80F3-355715DBD64B}" destId="{FA62C82C-F76A-4089-AD9C-FFEB2FD3809D}" srcOrd="0" destOrd="0" parTransId="{CACCB1DE-2811-4D46-8356-E591B102C4ED}" sibTransId="{70750650-1358-40F4-96C8-B30998AF4A82}"/>
    <dgm:cxn modelId="{96980154-2366-4A8B-BC9C-286B17079145}" type="presOf" srcId="{70750650-1358-40F4-96C8-B30998AF4A82}" destId="{3AA5B1F5-E2CD-4281-B33E-B0E74891C0B2}" srcOrd="1" destOrd="0" presId="urn:microsoft.com/office/officeart/2005/8/layout/process2"/>
    <dgm:cxn modelId="{AD819B77-FCFE-4A65-B73E-502FEEC2D53A}" type="presOf" srcId="{5DAE14C6-5722-413D-80F3-355715DBD64B}" destId="{AC2B5A94-931B-474A-991F-54AD1B070114}" srcOrd="0" destOrd="0" presId="urn:microsoft.com/office/officeart/2005/8/layout/process2"/>
    <dgm:cxn modelId="{1574067A-3311-4696-ADA2-6E995CBA2FEF}" type="presOf" srcId="{70750650-1358-40F4-96C8-B30998AF4A82}" destId="{67B5916A-8A2E-4CFF-829D-774D6A0C1961}" srcOrd="0" destOrd="0" presId="urn:microsoft.com/office/officeart/2005/8/layout/process2"/>
    <dgm:cxn modelId="{AF706084-0075-4C24-971D-C875B0954353}" type="presOf" srcId="{FA62C82C-F76A-4089-AD9C-FFEB2FD3809D}" destId="{83BCAE92-04EF-445F-84F1-A7D722C48354}" srcOrd="0" destOrd="0" presId="urn:microsoft.com/office/officeart/2005/8/layout/process2"/>
    <dgm:cxn modelId="{A058668F-0A83-4F5F-BA1B-070E648C8B7A}" type="presOf" srcId="{0F38FD75-FC84-4320-84C7-027C4DAAFF60}" destId="{7447AF42-1ADB-4E38-95FE-17F8F6E58680}" srcOrd="1" destOrd="0" presId="urn:microsoft.com/office/officeart/2005/8/layout/process2"/>
    <dgm:cxn modelId="{291660A0-4476-4578-8490-500E64011B0B}" type="presOf" srcId="{0F38FD75-FC84-4320-84C7-027C4DAAFF60}" destId="{13250735-50AA-4DF9-936A-546C9F6A3649}" srcOrd="0" destOrd="0" presId="urn:microsoft.com/office/officeart/2005/8/layout/process2"/>
    <dgm:cxn modelId="{D51EB9B8-D5BD-43B4-8BBF-4C204576621A}" srcId="{5DAE14C6-5722-413D-80F3-355715DBD64B}" destId="{651BE2C4-EEC3-45C3-8361-EB9F2283E043}" srcOrd="2" destOrd="0" parTransId="{F8AF5926-D156-42B0-86D8-CDB6B52F3BB6}" sibTransId="{1CC77034-A8E7-4F73-982A-DB654DC1792C}"/>
    <dgm:cxn modelId="{5A3C14D5-452E-4E03-B722-B274DC66EF23}" type="presParOf" srcId="{AC2B5A94-931B-474A-991F-54AD1B070114}" destId="{83BCAE92-04EF-445F-84F1-A7D722C48354}" srcOrd="0" destOrd="0" presId="urn:microsoft.com/office/officeart/2005/8/layout/process2"/>
    <dgm:cxn modelId="{C89137A9-52B3-45FF-A1E5-EB5085954757}" type="presParOf" srcId="{AC2B5A94-931B-474A-991F-54AD1B070114}" destId="{67B5916A-8A2E-4CFF-829D-774D6A0C1961}" srcOrd="1" destOrd="0" presId="urn:microsoft.com/office/officeart/2005/8/layout/process2"/>
    <dgm:cxn modelId="{795C8A57-0554-4A55-BEEC-29C3C6F6DF9D}" type="presParOf" srcId="{67B5916A-8A2E-4CFF-829D-774D6A0C1961}" destId="{3AA5B1F5-E2CD-4281-B33E-B0E74891C0B2}" srcOrd="0" destOrd="0" presId="urn:microsoft.com/office/officeart/2005/8/layout/process2"/>
    <dgm:cxn modelId="{781CA94A-E0FE-4959-B17B-BA110D77C876}" type="presParOf" srcId="{AC2B5A94-931B-474A-991F-54AD1B070114}" destId="{D066AB82-C60D-47BD-88EA-EFAAA925D6A7}" srcOrd="2" destOrd="0" presId="urn:microsoft.com/office/officeart/2005/8/layout/process2"/>
    <dgm:cxn modelId="{00845A1E-3247-44D7-B0D2-5BB49AAAF7EE}" type="presParOf" srcId="{AC2B5A94-931B-474A-991F-54AD1B070114}" destId="{13250735-50AA-4DF9-936A-546C9F6A3649}" srcOrd="3" destOrd="0" presId="urn:microsoft.com/office/officeart/2005/8/layout/process2"/>
    <dgm:cxn modelId="{A610CF1F-FD56-4B34-B995-8E7507CD5119}" type="presParOf" srcId="{13250735-50AA-4DF9-936A-546C9F6A3649}" destId="{7447AF42-1ADB-4E38-95FE-17F8F6E58680}" srcOrd="0" destOrd="0" presId="urn:microsoft.com/office/officeart/2005/8/layout/process2"/>
    <dgm:cxn modelId="{2944AE3A-A4CA-4797-A008-4EEC827F0C6E}" type="presParOf" srcId="{AC2B5A94-931B-474A-991F-54AD1B070114}" destId="{E20B4178-69D1-4722-A639-04A9EE885DB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F284B7-454E-4195-9DD1-5FC4A2E2E746}">
      <dsp:nvSpPr>
        <dsp:cNvPr id="0" name=""/>
        <dsp:cNvSpPr/>
      </dsp:nvSpPr>
      <dsp:spPr>
        <a:xfrm>
          <a:off x="8091" y="0"/>
          <a:ext cx="2418510" cy="1813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Input</a:t>
          </a:r>
          <a:br>
            <a:rPr lang="en-US" sz="28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i="1" kern="1200" dirty="0" smtClean="0">
                    <a:latin typeface="Cambria Math" panose="02040503050406030204" pitchFamily="18" charset="0"/>
                  </a:rPr>
                  <m:t>𝑥</m:t>
                </m:r>
              </m:oMath>
            </m:oMathPara>
          </a14:m>
          <a:endParaRPr lang="en-GB" sz="2800" kern="1200" dirty="0"/>
        </a:p>
      </dsp:txBody>
      <dsp:txXfrm>
        <a:off x="61200" y="53109"/>
        <a:ext cx="2312292" cy="1707072"/>
      </dsp:txXfrm>
    </dsp:sp>
    <dsp:sp modelId="{D1315A62-1B95-45C2-8100-FF216543713C}">
      <dsp:nvSpPr>
        <dsp:cNvPr id="0" name=""/>
        <dsp:cNvSpPr/>
      </dsp:nvSpPr>
      <dsp:spPr>
        <a:xfrm>
          <a:off x="2668453" y="606749"/>
          <a:ext cx="512724" cy="5997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668453" y="726707"/>
        <a:ext cx="358907" cy="359874"/>
      </dsp:txXfrm>
    </dsp:sp>
    <dsp:sp modelId="{2B19C008-D776-4ED9-AB95-855B4E359094}">
      <dsp:nvSpPr>
        <dsp:cNvPr id="0" name=""/>
        <dsp:cNvSpPr/>
      </dsp:nvSpPr>
      <dsp:spPr>
        <a:xfrm>
          <a:off x="3394006" y="0"/>
          <a:ext cx="2418510" cy="1813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Goes through</a:t>
          </a:r>
          <a:br>
            <a:rPr lang="en-US" sz="2800" kern="1200" dirty="0"/>
          </a:br>
          <a:r>
            <a:rPr lang="en-US" sz="2800" kern="1200" dirty="0"/>
            <a:t>function </a:t>
          </a:r>
          <a14:m xmlns:a14="http://schemas.microsoft.com/office/drawing/2010/main">
            <m:oMath xmlns:m="http://schemas.openxmlformats.org/officeDocument/2006/math">
              <m:r>
                <a:rPr lang="en-US" sz="2800" i="1" kern="1200" dirty="0" smtClean="0">
                  <a:latin typeface="Cambria Math" panose="02040503050406030204" pitchFamily="18" charset="0"/>
                </a:rPr>
                <m:t>𝑓</m:t>
              </m:r>
            </m:oMath>
          </a14:m>
          <a:endParaRPr lang="en-GB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b="0" i="1" kern="1200" dirty="0" smtClean="0">
                    <a:latin typeface="Cambria Math" panose="02040503050406030204" pitchFamily="18" charset="0"/>
                  </a:rPr>
                  <m:t>𝑓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(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𝑥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) = 2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𝑥</m:t>
                </m:r>
              </m:oMath>
            </m:oMathPara>
          </a14:m>
          <a:endParaRPr lang="en-GB" sz="2800" kern="1200" dirty="0"/>
        </a:p>
      </dsp:txBody>
      <dsp:txXfrm>
        <a:off x="3447115" y="53109"/>
        <a:ext cx="2312292" cy="1707072"/>
      </dsp:txXfrm>
    </dsp:sp>
    <dsp:sp modelId="{B0378A96-B0C0-4F5B-9A4D-CFD7508840B1}">
      <dsp:nvSpPr>
        <dsp:cNvPr id="0" name=""/>
        <dsp:cNvSpPr/>
      </dsp:nvSpPr>
      <dsp:spPr>
        <a:xfrm>
          <a:off x="6054367" y="606749"/>
          <a:ext cx="512724" cy="5997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6054367" y="726707"/>
        <a:ext cx="358907" cy="359874"/>
      </dsp:txXfrm>
    </dsp:sp>
    <dsp:sp modelId="{B87C651F-D61E-45D4-9204-B92B498BC6CE}">
      <dsp:nvSpPr>
        <dsp:cNvPr id="0" name=""/>
        <dsp:cNvSpPr/>
      </dsp:nvSpPr>
      <dsp:spPr>
        <a:xfrm>
          <a:off x="6779920" y="0"/>
          <a:ext cx="2418510" cy="1813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Output</a:t>
          </a:r>
          <a:br>
            <a:rPr lang="en-US" sz="28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i="1" kern="1200" dirty="0" smtClean="0">
                    <a:latin typeface="Cambria Math" panose="02040503050406030204" pitchFamily="18" charset="0"/>
                  </a:rPr>
                  <m:t>𝑦</m:t>
                </m:r>
                <m:r>
                  <a:rPr lang="en-US" sz="2800" b="0" i="1" kern="1200" dirty="0" smtClean="0">
                    <a:latin typeface="Cambria Math" panose="02040503050406030204" pitchFamily="18" charset="0"/>
                  </a:rPr>
                  <m:t>=</m:t>
                </m:r>
                <m:r>
                  <a:rPr lang="en-US" sz="2800" b="0" i="1" kern="1200" dirty="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2800" b="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</m:e>
                </m:d>
              </m:oMath>
            </m:oMathPara>
          </a14:m>
          <a:endParaRPr lang="en-GB" sz="2800" kern="1200" dirty="0"/>
        </a:p>
      </dsp:txBody>
      <dsp:txXfrm>
        <a:off x="6833029" y="53109"/>
        <a:ext cx="2312292" cy="1707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CAE92-04EF-445F-84F1-A7D722C48354}">
      <dsp:nvSpPr>
        <dsp:cNvPr id="0" name=""/>
        <dsp:cNvSpPr/>
      </dsp:nvSpPr>
      <dsp:spPr>
        <a:xfrm>
          <a:off x="547676" y="0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Sum all grades received as inputs</a:t>
          </a:r>
          <a:endParaRPr lang="en-GB" sz="2000" kern="1200" dirty="0"/>
        </a:p>
      </dsp:txBody>
      <dsp:txXfrm>
        <a:off x="579576" y="31900"/>
        <a:ext cx="1896662" cy="1025345"/>
      </dsp:txXfrm>
    </dsp:sp>
    <dsp:sp modelId="{67B5916A-8A2E-4CFF-829D-774D6A0C1961}">
      <dsp:nvSpPr>
        <dsp:cNvPr id="0" name=""/>
        <dsp:cNvSpPr/>
      </dsp:nvSpPr>
      <dsp:spPr>
        <a:xfrm rot="5400000">
          <a:off x="1323693" y="1116374"/>
          <a:ext cx="408429" cy="490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1380874" y="1157217"/>
        <a:ext cx="294069" cy="285900"/>
      </dsp:txXfrm>
    </dsp:sp>
    <dsp:sp modelId="{D066AB82-C60D-47BD-88EA-EFAAA925D6A7}">
      <dsp:nvSpPr>
        <dsp:cNvPr id="0" name=""/>
        <dsp:cNvSpPr/>
      </dsp:nvSpPr>
      <dsp:spPr>
        <a:xfrm>
          <a:off x="547676" y="1633719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Divide sum by number of grades</a:t>
          </a:r>
          <a:endParaRPr lang="en-GB" sz="2000" kern="1200" dirty="0"/>
        </a:p>
      </dsp:txBody>
      <dsp:txXfrm>
        <a:off x="579576" y="1665619"/>
        <a:ext cx="1896662" cy="1025345"/>
      </dsp:txXfrm>
    </dsp:sp>
    <dsp:sp modelId="{13250735-50AA-4DF9-936A-546C9F6A3649}">
      <dsp:nvSpPr>
        <dsp:cNvPr id="0" name=""/>
        <dsp:cNvSpPr/>
      </dsp:nvSpPr>
      <dsp:spPr>
        <a:xfrm rot="5400000">
          <a:off x="1323693" y="2750093"/>
          <a:ext cx="408429" cy="490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1380874" y="2790936"/>
        <a:ext cx="294069" cy="285900"/>
      </dsp:txXfrm>
    </dsp:sp>
    <dsp:sp modelId="{E20B4178-69D1-4722-A639-04A9EE885DB4}">
      <dsp:nvSpPr>
        <dsp:cNvPr id="0" name=""/>
        <dsp:cNvSpPr/>
      </dsp:nvSpPr>
      <dsp:spPr>
        <a:xfrm>
          <a:off x="547676" y="3267437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Return</a:t>
          </a:r>
          <a:endParaRPr lang="en-GB" sz="2000" kern="1200" dirty="0"/>
        </a:p>
      </dsp:txBody>
      <dsp:txXfrm>
        <a:off x="579576" y="3299337"/>
        <a:ext cx="1896662" cy="10253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CAE92-04EF-445F-84F1-A7D722C48354}">
      <dsp:nvSpPr>
        <dsp:cNvPr id="0" name=""/>
        <dsp:cNvSpPr/>
      </dsp:nvSpPr>
      <dsp:spPr>
        <a:xfrm>
          <a:off x="547676" y="0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Sum all grades received as inputs</a:t>
          </a:r>
          <a:endParaRPr lang="en-GB" sz="2000" kern="1200" dirty="0"/>
        </a:p>
      </dsp:txBody>
      <dsp:txXfrm>
        <a:off x="579576" y="31900"/>
        <a:ext cx="1896662" cy="1025345"/>
      </dsp:txXfrm>
    </dsp:sp>
    <dsp:sp modelId="{67B5916A-8A2E-4CFF-829D-774D6A0C1961}">
      <dsp:nvSpPr>
        <dsp:cNvPr id="0" name=""/>
        <dsp:cNvSpPr/>
      </dsp:nvSpPr>
      <dsp:spPr>
        <a:xfrm rot="5400000">
          <a:off x="1323693" y="1116374"/>
          <a:ext cx="408429" cy="490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1380874" y="1157217"/>
        <a:ext cx="294069" cy="285900"/>
      </dsp:txXfrm>
    </dsp:sp>
    <dsp:sp modelId="{D066AB82-C60D-47BD-88EA-EFAAA925D6A7}">
      <dsp:nvSpPr>
        <dsp:cNvPr id="0" name=""/>
        <dsp:cNvSpPr/>
      </dsp:nvSpPr>
      <dsp:spPr>
        <a:xfrm>
          <a:off x="547676" y="1633719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Divide sum by number of grades</a:t>
          </a:r>
          <a:endParaRPr lang="en-GB" sz="2000" kern="1200" dirty="0"/>
        </a:p>
      </dsp:txBody>
      <dsp:txXfrm>
        <a:off x="579576" y="1665619"/>
        <a:ext cx="1896662" cy="1025345"/>
      </dsp:txXfrm>
    </dsp:sp>
    <dsp:sp modelId="{13250735-50AA-4DF9-936A-546C9F6A3649}">
      <dsp:nvSpPr>
        <dsp:cNvPr id="0" name=""/>
        <dsp:cNvSpPr/>
      </dsp:nvSpPr>
      <dsp:spPr>
        <a:xfrm rot="5400000">
          <a:off x="1323693" y="2750093"/>
          <a:ext cx="408429" cy="490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1380874" y="2790936"/>
        <a:ext cx="294069" cy="285900"/>
      </dsp:txXfrm>
    </dsp:sp>
    <dsp:sp modelId="{E20B4178-69D1-4722-A639-04A9EE885DB4}">
      <dsp:nvSpPr>
        <dsp:cNvPr id="0" name=""/>
        <dsp:cNvSpPr/>
      </dsp:nvSpPr>
      <dsp:spPr>
        <a:xfrm>
          <a:off x="547676" y="3267437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Return</a:t>
          </a:r>
          <a:endParaRPr lang="en-GB" sz="2000" kern="1200" dirty="0"/>
        </a:p>
      </dsp:txBody>
      <dsp:txXfrm>
        <a:off x="579576" y="3299337"/>
        <a:ext cx="1896662" cy="1025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38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10/5/2022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irGU4MvVF174SaTk9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2022 – W1S3 &amp; W2S1</a:t>
            </a:r>
            <a:br>
              <a:rPr lang="en-US" dirty="0"/>
            </a:br>
            <a:r>
              <a:rPr lang="en-US" dirty="0"/>
              <a:t>None type, Boolean type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F436C0-F9D2-4A9D-99A9-E171FDBBC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Following the same logic as 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operator, we can define, the following operators, </a:t>
            </a:r>
            <a:r>
              <a:rPr lang="en-US" b="1" u="sng" dirty="0"/>
              <a:t>for numerical types (int/float).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00B050"/>
                </a:solidFill>
              </a:rPr>
              <a:t>!=</a:t>
            </a:r>
            <a:r>
              <a:rPr lang="en-US" b="1" dirty="0"/>
              <a:t>:</a:t>
            </a:r>
            <a:r>
              <a:rPr lang="en-US" dirty="0"/>
              <a:t> if variables have </a:t>
            </a:r>
            <a:r>
              <a:rPr lang="en-US" b="1" dirty="0"/>
              <a:t>different</a:t>
            </a:r>
            <a:r>
              <a:rPr lang="en-US" dirty="0"/>
              <a:t> </a:t>
            </a:r>
            <a:r>
              <a:rPr lang="en-US" b="1" dirty="0"/>
              <a:t>values</a:t>
            </a:r>
            <a:r>
              <a:rPr lang="en-US" dirty="0"/>
              <a:t>.</a:t>
            </a:r>
          </a:p>
          <a:p>
            <a:r>
              <a:rPr lang="en-US" b="1" dirty="0"/>
              <a:t>Note: </a:t>
            </a:r>
            <a:r>
              <a:rPr lang="en-US" dirty="0"/>
              <a:t>careful with the types on both sides! Let us only use these operators with similar types on both sides!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BD1A4-72C1-43C9-8A75-F4591A70F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29" t="30286" r="84311" b="26857"/>
          <a:stretch/>
        </p:blipFill>
        <p:spPr>
          <a:xfrm>
            <a:off x="7865705" y="41926"/>
            <a:ext cx="2761861" cy="67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>
                <a:solidFill>
                  <a:srgbClr val="00B050"/>
                </a:solidFill>
              </a:rPr>
              <a:t>&gt;</a:t>
            </a:r>
            <a:r>
              <a:rPr lang="en-US" b="1" dirty="0"/>
              <a:t>: </a:t>
            </a:r>
            <a:r>
              <a:rPr lang="en-US" dirty="0"/>
              <a:t>if variable on the left-hand side has a </a:t>
            </a:r>
            <a:r>
              <a:rPr lang="en-US" b="1" dirty="0"/>
              <a:t>higher</a:t>
            </a:r>
            <a:r>
              <a:rPr lang="en-US" dirty="0"/>
              <a:t> </a:t>
            </a:r>
            <a:r>
              <a:rPr lang="en-US" b="1" dirty="0"/>
              <a:t>numerical</a:t>
            </a:r>
            <a:r>
              <a:rPr lang="en-US" dirty="0"/>
              <a:t> </a:t>
            </a:r>
            <a:r>
              <a:rPr lang="en-US" b="1" dirty="0"/>
              <a:t>value</a:t>
            </a:r>
            <a:r>
              <a:rPr lang="en-US" dirty="0"/>
              <a:t>, than the one on the right-hand side.</a:t>
            </a:r>
          </a:p>
          <a:p>
            <a:r>
              <a:rPr lang="en-US" b="1" dirty="0">
                <a:solidFill>
                  <a:srgbClr val="00B050"/>
                </a:solidFill>
              </a:rPr>
              <a:t>&lt;</a:t>
            </a:r>
            <a:r>
              <a:rPr lang="en-US" b="1" dirty="0"/>
              <a:t>:</a:t>
            </a:r>
            <a:r>
              <a:rPr lang="en-US" dirty="0"/>
              <a:t> same as </a:t>
            </a:r>
            <a:r>
              <a:rPr lang="en-US" b="1" dirty="0">
                <a:solidFill>
                  <a:srgbClr val="00B050"/>
                </a:solidFill>
              </a:rPr>
              <a:t>&gt;</a:t>
            </a:r>
            <a:r>
              <a:rPr lang="en-US" dirty="0"/>
              <a:t>, but checking for </a:t>
            </a:r>
            <a:r>
              <a:rPr lang="en-US" b="1" dirty="0"/>
              <a:t>lower</a:t>
            </a:r>
            <a:r>
              <a:rPr lang="en-US" dirty="0"/>
              <a:t> </a:t>
            </a:r>
            <a:r>
              <a:rPr lang="en-US" b="1" dirty="0"/>
              <a:t>numerical</a:t>
            </a:r>
            <a:r>
              <a:rPr lang="en-US" dirty="0"/>
              <a:t> </a:t>
            </a:r>
            <a:r>
              <a:rPr lang="en-US" b="1" dirty="0"/>
              <a:t>value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careful with the types on both sides! Let us only use these operators with similar types!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11193-FE5B-4685-A34B-59D0931BC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43755" r="69158" b="22694"/>
          <a:stretch/>
        </p:blipFill>
        <p:spPr>
          <a:xfrm>
            <a:off x="6335484" y="2719873"/>
            <a:ext cx="5764887" cy="29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20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>
                <a:solidFill>
                  <a:srgbClr val="00B050"/>
                </a:solidFill>
              </a:rPr>
              <a:t>&gt;=</a:t>
            </a:r>
            <a:r>
              <a:rPr lang="en-US" b="1" dirty="0"/>
              <a:t>: </a:t>
            </a:r>
            <a:r>
              <a:rPr lang="en-US" dirty="0"/>
              <a:t>if variable on the left-hand side has a </a:t>
            </a:r>
            <a:r>
              <a:rPr lang="en-US" b="1" dirty="0"/>
              <a:t>higher or equal numerical value</a:t>
            </a:r>
            <a:r>
              <a:rPr lang="en-US" dirty="0"/>
              <a:t>, than the one on the right-hand side.</a:t>
            </a:r>
          </a:p>
          <a:p>
            <a:r>
              <a:rPr lang="en-US" b="1" dirty="0">
                <a:solidFill>
                  <a:srgbClr val="00B050"/>
                </a:solidFill>
              </a:rPr>
              <a:t>&lt;=</a:t>
            </a:r>
            <a:r>
              <a:rPr lang="en-US" b="1" dirty="0"/>
              <a:t>:</a:t>
            </a:r>
            <a:r>
              <a:rPr lang="en-US" dirty="0"/>
              <a:t> same as </a:t>
            </a:r>
            <a:r>
              <a:rPr lang="en-US" b="1" dirty="0">
                <a:solidFill>
                  <a:srgbClr val="00B050"/>
                </a:solidFill>
              </a:rPr>
              <a:t>&gt;=</a:t>
            </a:r>
            <a:r>
              <a:rPr lang="en-US" dirty="0"/>
              <a:t>, but checking for </a:t>
            </a:r>
            <a:r>
              <a:rPr lang="en-US" b="1" dirty="0"/>
              <a:t>lower or equal numerical value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careful with the types on both sides! Let us only use these operators with similar types!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E3B7C-13C9-43DF-883C-174D3FF76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8571" r="84770" b="34449"/>
          <a:stretch/>
        </p:blipFill>
        <p:spPr>
          <a:xfrm>
            <a:off x="7716416" y="0"/>
            <a:ext cx="2939144" cy="68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36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 operator):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value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and only if </a:t>
            </a:r>
            <a:r>
              <a:rPr lang="en-US" b="1" dirty="0"/>
              <a:t>both Boolean variables on the left- and right-hand sides of the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 operator are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A431F-A942-4B9D-91DD-09DF14587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32245" r="83316" b="32490"/>
          <a:stretch/>
        </p:blipFill>
        <p:spPr>
          <a:xfrm>
            <a:off x="7109929" y="55208"/>
            <a:ext cx="3993503" cy="676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36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operator):</a:t>
            </a:r>
            <a:br>
              <a:rPr lang="en-US" b="1" dirty="0"/>
            </a:b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value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and only if </a:t>
            </a:r>
            <a:r>
              <a:rPr lang="en-US" b="1" dirty="0"/>
              <a:t>at least</a:t>
            </a:r>
            <a:r>
              <a:rPr lang="en-US" dirty="0"/>
              <a:t> </a:t>
            </a:r>
            <a:r>
              <a:rPr lang="en-US" b="1" dirty="0"/>
              <a:t>one of the Boolean variables on the left- and right-hand sides of 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 are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A8EED-6AD0-45FE-A708-0BF645347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34461" r="83718" b="30462"/>
          <a:stretch/>
        </p:blipFill>
        <p:spPr>
          <a:xfrm>
            <a:off x="7346461" y="95031"/>
            <a:ext cx="3665415" cy="66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12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operator):</a:t>
            </a:r>
            <a:br>
              <a:rPr lang="en-US" b="1" dirty="0"/>
            </a:b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value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and only if </a:t>
            </a:r>
            <a:r>
              <a:rPr lang="en-US" b="1" dirty="0"/>
              <a:t>at least</a:t>
            </a:r>
            <a:r>
              <a:rPr lang="en-US" dirty="0"/>
              <a:t> </a:t>
            </a:r>
            <a:r>
              <a:rPr lang="en-US" b="1" dirty="0"/>
              <a:t>one of the Boolean variables on the left- and right-hand sides of 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 are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  <a:endParaRPr lang="en-GB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AE3C75-FBD4-4D73-BA60-E9E5B0515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08" y="2022984"/>
            <a:ext cx="5022362" cy="373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black, table, sitting, yellow&#10;&#10;Description automatically generated">
            <a:extLst>
              <a:ext uri="{FF2B5EF4-FFF2-40B4-BE49-F238E27FC236}">
                <a16:creationId xmlns:a16="http://schemas.microsoft.com/office/drawing/2014/main" id="{8B6278E1-F36A-476D-A0F5-CA292E731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169" y="4579815"/>
            <a:ext cx="697473" cy="69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58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not</a:t>
            </a:r>
            <a:r>
              <a:rPr lang="en-US" b="1" dirty="0"/>
              <a:t> operator):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not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</a:t>
            </a:r>
            <a:r>
              <a:rPr lang="en-US" b="1" dirty="0"/>
              <a:t>opposite value.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not True</a:t>
            </a:r>
            <a:r>
              <a:rPr lang="en-US" sz="2800" b="1" dirty="0"/>
              <a:t> </a:t>
            </a:r>
            <a:r>
              <a:rPr lang="en-US" sz="2800" dirty="0"/>
              <a:t>is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False</a:t>
            </a:r>
            <a:r>
              <a:rPr lang="en-US" sz="2800" b="1" dirty="0"/>
              <a:t>;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not False</a:t>
            </a:r>
            <a:r>
              <a:rPr lang="en-US" sz="2800" b="1" dirty="0"/>
              <a:t> </a:t>
            </a:r>
            <a:r>
              <a:rPr lang="en-US" sz="2800" dirty="0"/>
              <a:t>is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True</a:t>
            </a:r>
            <a:r>
              <a:rPr lang="en-US" sz="2800" b="1" dirty="0"/>
              <a:t>.</a:t>
            </a:r>
            <a:endParaRPr lang="en-GB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E6043-12A2-46D7-97EB-214F0F647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51692" r="85000" b="35795"/>
          <a:stretch/>
        </p:blipFill>
        <p:spPr>
          <a:xfrm>
            <a:off x="8127999" y="2083533"/>
            <a:ext cx="3384062" cy="28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10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CD428A-BA07-460E-B9BF-606CF8FA9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46" y="1825625"/>
            <a:ext cx="118872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US" sz="4400" b="1" dirty="0"/>
              <a:t>Let us practice a bit with a quick quiz on Booleans!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GB" sz="4800" dirty="0">
                <a:hlinkClick r:id="rId2"/>
              </a:rPr>
              <a:t>https://forms.gle/irGU4MvVF174SaTk9</a:t>
            </a:r>
            <a:endParaRPr lang="en-GB" sz="4800" dirty="0"/>
          </a:p>
          <a:p>
            <a:pPr marL="0" indent="0" algn="ctr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3523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1C712E-92E2-44A7-8FE6-AB16FD2C2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25387" r="78036" b="47674"/>
          <a:stretch/>
        </p:blipFill>
        <p:spPr>
          <a:xfrm>
            <a:off x="2323323" y="1474235"/>
            <a:ext cx="7221894" cy="522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33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54127-F16C-40A4-8CED-F61CF201E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28513" r="79487" b="42154"/>
          <a:stretch/>
        </p:blipFill>
        <p:spPr>
          <a:xfrm>
            <a:off x="2852615" y="1595378"/>
            <a:ext cx="5814646" cy="526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81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(Week1, Session3 – W1S3)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None type</a:t>
            </a:r>
          </a:p>
          <a:p>
            <a:r>
              <a:rPr lang="en-US" dirty="0"/>
              <a:t>The Boolean type</a:t>
            </a:r>
          </a:p>
          <a:p>
            <a:r>
              <a:rPr lang="en-US" dirty="0"/>
              <a:t>Boolean quiz</a:t>
            </a:r>
          </a:p>
          <a:p>
            <a:r>
              <a:rPr lang="en-US" dirty="0"/>
              <a:t>Advanced concepts on Booleans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Memory states in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68419C-2052-4479-B571-5FA59EBEA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5436" r="76731" b="53641"/>
          <a:stretch/>
        </p:blipFill>
        <p:spPr>
          <a:xfrm>
            <a:off x="1899139" y="1617785"/>
            <a:ext cx="8964246" cy="450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55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65787D-351B-48C3-BDFC-BA783D42E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2" t="29744" r="76539" b="52821"/>
          <a:stretch/>
        </p:blipFill>
        <p:spPr>
          <a:xfrm>
            <a:off x="2102338" y="2430583"/>
            <a:ext cx="8507646" cy="349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29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7A5DEB-6B70-460E-845F-FC959CCEA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8" t="47917" r="83087" b="21470"/>
          <a:stretch/>
        </p:blipFill>
        <p:spPr>
          <a:xfrm>
            <a:off x="7630885" y="1382207"/>
            <a:ext cx="3722915" cy="52882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170C24-273E-4429-A6EB-5EAE3E56C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92" t="29744" r="76539" b="52821"/>
          <a:stretch/>
        </p:blipFill>
        <p:spPr>
          <a:xfrm>
            <a:off x="140677" y="2805723"/>
            <a:ext cx="668049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20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Bool -&gt; Int/Float: </a:t>
            </a:r>
            <a:r>
              <a:rPr lang="en-US" dirty="0"/>
              <a:t>You can convert a Boolean into an int/float number.</a:t>
            </a:r>
          </a:p>
          <a:p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1 (int) </a:t>
            </a:r>
            <a:r>
              <a:rPr lang="en-US" dirty="0"/>
              <a:t>or</a:t>
            </a:r>
            <a:r>
              <a:rPr lang="en-US" b="1" dirty="0"/>
              <a:t> 1.0 (float).</a:t>
            </a:r>
          </a:p>
          <a:p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0 (int) </a:t>
            </a:r>
            <a:r>
              <a:rPr lang="en-US" dirty="0"/>
              <a:t>or</a:t>
            </a:r>
            <a:r>
              <a:rPr lang="en-US" b="1" dirty="0"/>
              <a:t> 0.0 (float).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B1A3E-42C9-47D9-A188-1C075D749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41306" r="83393" b="25877"/>
          <a:stretch/>
        </p:blipFill>
        <p:spPr>
          <a:xfrm>
            <a:off x="7063273" y="108890"/>
            <a:ext cx="4105469" cy="662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43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Bool -&gt; Int/Float: </a:t>
            </a:r>
            <a:r>
              <a:rPr lang="en-US" dirty="0"/>
              <a:t>You can convert a Boolean into an int/float number.</a:t>
            </a:r>
          </a:p>
          <a:p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1 (int) </a:t>
            </a:r>
            <a:r>
              <a:rPr lang="en-US" dirty="0"/>
              <a:t>or</a:t>
            </a:r>
            <a:r>
              <a:rPr lang="en-US" b="1" dirty="0"/>
              <a:t> 1.0 (float).</a:t>
            </a:r>
          </a:p>
          <a:p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0 (int) </a:t>
            </a:r>
            <a:r>
              <a:rPr lang="en-US" dirty="0"/>
              <a:t>or</a:t>
            </a:r>
            <a:r>
              <a:rPr lang="en-US" b="1" dirty="0"/>
              <a:t> 0.0 (float).</a:t>
            </a:r>
          </a:p>
          <a:p>
            <a:endParaRPr lang="en-US" b="1" dirty="0"/>
          </a:p>
          <a:p>
            <a:r>
              <a:rPr lang="en-US" b="1" dirty="0"/>
              <a:t>Fun fact: </a:t>
            </a:r>
            <a:r>
              <a:rPr lang="en-US" dirty="0"/>
              <a:t>that is reason behind the on/off symbols.</a:t>
            </a:r>
          </a:p>
          <a:p>
            <a:endParaRPr lang="en-US" b="1" dirty="0"/>
          </a:p>
        </p:txBody>
      </p:sp>
      <p:pic>
        <p:nvPicPr>
          <p:cNvPr id="6" name="Picture 2" descr="Which is on and which is off in the I/O switches? - Quora">
            <a:extLst>
              <a:ext uri="{FF2B5EF4-FFF2-40B4-BE49-F238E27FC236}">
                <a16:creationId xmlns:a16="http://schemas.microsoft.com/office/drawing/2014/main" id="{86F29D66-4701-4D3D-B59F-4C2536F28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705" y="365125"/>
            <a:ext cx="47625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D957C9-6245-4970-959D-15A663608A14}"/>
              </a:ext>
            </a:extLst>
          </p:cNvPr>
          <p:cNvSpPr txBox="1"/>
          <p:nvPr/>
        </p:nvSpPr>
        <p:spPr>
          <a:xfrm>
            <a:off x="7229231" y="5181600"/>
            <a:ext cx="4235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On/True/1</a:t>
            </a:r>
          </a:p>
          <a:p>
            <a:pPr algn="ctr"/>
            <a:r>
              <a:rPr lang="en-US" sz="3600" b="1" dirty="0"/>
              <a:t>Off/False/0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588923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Int/Float -&gt; Bool: </a:t>
            </a:r>
            <a:r>
              <a:rPr lang="en-US" dirty="0"/>
              <a:t>You can convert an int/float number into a </a:t>
            </a:r>
            <a:r>
              <a:rPr lang="en-US" dirty="0" err="1"/>
              <a:t>boolean</a:t>
            </a:r>
            <a:r>
              <a:rPr lang="en-US" dirty="0"/>
              <a:t>.</a:t>
            </a:r>
          </a:p>
          <a:p>
            <a:r>
              <a:rPr lang="en-US" dirty="0"/>
              <a:t>Any non-zero numerical value becomes </a:t>
            </a:r>
            <a:r>
              <a:rPr lang="en-US" b="1" dirty="0">
                <a:solidFill>
                  <a:srgbClr val="00B050"/>
                </a:solidFill>
              </a:rPr>
              <a:t>True.</a:t>
            </a:r>
            <a:endParaRPr lang="en-US" b="1" dirty="0"/>
          </a:p>
          <a:p>
            <a:r>
              <a:rPr lang="en-US" dirty="0"/>
              <a:t>A zero numerical value becomes </a:t>
            </a:r>
            <a:r>
              <a:rPr lang="en-US" b="1" dirty="0">
                <a:solidFill>
                  <a:srgbClr val="00B050"/>
                </a:solidFill>
              </a:rPr>
              <a:t>False.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19032-9001-426F-B773-D4762CC24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1" t="33469" r="85383" b="44000"/>
          <a:stretch/>
        </p:blipFill>
        <p:spPr>
          <a:xfrm>
            <a:off x="7294985" y="189945"/>
            <a:ext cx="4058815" cy="666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2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924F-E9FF-47B1-AC96-4BA1A97E0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Guess the number game!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9AE68-AC7D-491B-8C78-19F8E148D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Let us play a bit with the concepts, with a first activity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600" dirty="0"/>
              <a:t>You can find it in the notebook</a:t>
            </a:r>
            <a:br>
              <a:rPr lang="en-US" sz="3600" dirty="0"/>
            </a:br>
            <a:r>
              <a:rPr lang="en-US" sz="3600" b="1" dirty="0"/>
              <a:t>Activity 1 - Guess the number </a:t>
            </a:r>
            <a:r>
              <a:rPr lang="en-US" sz="3600" b="1" dirty="0" err="1"/>
              <a:t>game.ipynb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58145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objects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CD2138-1DC9-4D9D-B4D7-E7F8F182B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In mathematics, we often like to define </a:t>
                </a:r>
                <a:r>
                  <a:rPr lang="en-US" b="1" dirty="0"/>
                  <a:t>functions</a:t>
                </a:r>
                <a:r>
                  <a:rPr lang="en-US" dirty="0"/>
                  <a:t>, in the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The same can be done in Python, by creating a function.</a:t>
                </a:r>
              </a:p>
              <a:p>
                <a:pPr marL="0" indent="0">
                  <a:buNone/>
                </a:pPr>
                <a:endParaRPr lang="en-GB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CD2138-1DC9-4D9D-B4D7-E7F8F182B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AF126BB-8D48-4173-B548-DE9F6F933648}"/>
                  </a:ext>
                </a:extLst>
              </p:cNvPr>
              <p:cNvGraphicFramePr>
                <a:graphicFrameLocks noGrp="1"/>
              </p:cNvGraphicFramePr>
              <p:nvPr>
                <p:ph sz="half" idx="4294967295"/>
                <p:extLst>
                  <p:ext uri="{D42A27DB-BD31-4B8C-83A1-F6EECF244321}">
                    <p14:modId xmlns:p14="http://schemas.microsoft.com/office/powerpoint/2010/main" val="311646420"/>
                  </p:ext>
                </p:extLst>
              </p:nvPr>
            </p:nvGraphicFramePr>
            <p:xfrm>
              <a:off x="1367692" y="2766526"/>
              <a:ext cx="9206523" cy="18132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AF126BB-8D48-4173-B548-DE9F6F933648}"/>
                  </a:ext>
                </a:extLst>
              </p:cNvPr>
              <p:cNvGraphicFramePr>
                <a:graphicFrameLocks noGrp="1"/>
              </p:cNvGraphicFramePr>
              <p:nvPr>
                <p:ph sz="half" idx="4294967295"/>
                <p:extLst>
                  <p:ext uri="{D42A27DB-BD31-4B8C-83A1-F6EECF244321}">
                    <p14:modId xmlns:p14="http://schemas.microsoft.com/office/powerpoint/2010/main" val="311646420"/>
                  </p:ext>
                </p:extLst>
              </p:nvPr>
            </p:nvGraphicFramePr>
            <p:xfrm>
              <a:off x="1367692" y="2766526"/>
              <a:ext cx="9206523" cy="18132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91299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Definition (Python functions):</a:t>
            </a:r>
            <a:br>
              <a:rPr lang="en-US" b="1" dirty="0"/>
            </a:br>
            <a:r>
              <a:rPr lang="en-US" dirty="0"/>
              <a:t>A Python </a:t>
            </a:r>
            <a:r>
              <a:rPr lang="en-US" b="1" dirty="0"/>
              <a:t>function</a:t>
            </a:r>
            <a:r>
              <a:rPr lang="en-US" dirty="0"/>
              <a:t> is a block of code which only runs when it is </a:t>
            </a:r>
            <a:r>
              <a:rPr lang="en-US" b="1" dirty="0"/>
              <a:t>called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can </a:t>
            </a:r>
            <a:r>
              <a:rPr lang="en-US" b="1" dirty="0"/>
              <a:t>pass</a:t>
            </a: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, known as </a:t>
            </a:r>
            <a:r>
              <a:rPr lang="en-US" b="1" dirty="0"/>
              <a:t>parameters </a:t>
            </a:r>
            <a:r>
              <a:rPr lang="en-US" dirty="0"/>
              <a:t>or</a:t>
            </a:r>
            <a:r>
              <a:rPr lang="en-US" b="1" dirty="0"/>
              <a:t> input values</a:t>
            </a:r>
            <a:r>
              <a:rPr lang="en-US" dirty="0"/>
              <a:t>, into a function.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function can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as a </a:t>
            </a:r>
            <a:r>
              <a:rPr lang="en-US" b="1" dirty="0"/>
              <a:t>result </a:t>
            </a:r>
            <a:r>
              <a:rPr lang="en-US" dirty="0"/>
              <a:t>or</a:t>
            </a:r>
            <a:r>
              <a:rPr lang="en-US" b="1" dirty="0"/>
              <a:t> output values</a:t>
            </a:r>
            <a:r>
              <a:rPr lang="en-US" dirty="0"/>
              <a:t>.</a:t>
            </a:r>
          </a:p>
          <a:p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7D45AD-4337-4EF8-87D1-A09B29431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21469" r="85765" b="62123"/>
          <a:stretch/>
        </p:blipFill>
        <p:spPr>
          <a:xfrm>
            <a:off x="8072892" y="2209556"/>
            <a:ext cx="2668557" cy="33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07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dirty="0"/>
              <a:t>You can define a function, with a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 statement.</a:t>
            </a:r>
          </a:p>
          <a:p>
            <a:r>
              <a:rPr lang="en-US" dirty="0"/>
              <a:t>Immediately after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, type the </a:t>
            </a:r>
            <a:r>
              <a:rPr lang="en-US" b="1" dirty="0"/>
              <a:t>function’s</a:t>
            </a:r>
            <a:r>
              <a:rPr lang="en-US" dirty="0"/>
              <a:t> </a:t>
            </a:r>
            <a:r>
              <a:rPr lang="en-US" b="1" dirty="0"/>
              <a:t>name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4B79A-37D1-4899-8043-4FCBF2ED8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39592" r="80332" b="21224"/>
          <a:stretch/>
        </p:blipFill>
        <p:spPr>
          <a:xfrm>
            <a:off x="7828384" y="1064305"/>
            <a:ext cx="4173209" cy="54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81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9691-72B9-4283-B673-78B1F1D2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None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F58F1-D71B-40F1-82E1-DA7624F8C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50313"/>
          </a:xfrm>
        </p:spPr>
        <p:txBody>
          <a:bodyPr/>
          <a:lstStyle/>
          <a:p>
            <a:r>
              <a:rPr lang="en-US" b="1" dirty="0"/>
              <a:t>Definition (the None type):</a:t>
            </a:r>
            <a:r>
              <a:rPr lang="en-US" dirty="0"/>
              <a:t> You can define a variable with an empty value, by assigning a </a:t>
            </a:r>
            <a:r>
              <a:rPr lang="en-US" b="1" dirty="0">
                <a:solidFill>
                  <a:srgbClr val="00B050"/>
                </a:solidFill>
              </a:rPr>
              <a:t>None</a:t>
            </a:r>
            <a:r>
              <a:rPr lang="en-US" dirty="0"/>
              <a:t> value to a variable.</a:t>
            </a:r>
            <a:br>
              <a:rPr lang="en-US" dirty="0"/>
            </a:br>
            <a:r>
              <a:rPr lang="en-US" dirty="0"/>
              <a:t>This is used to </a:t>
            </a:r>
            <a:r>
              <a:rPr lang="en-US" b="1" dirty="0"/>
              <a:t>block a variable name</a:t>
            </a:r>
            <a:r>
              <a:rPr lang="en-US" dirty="0"/>
              <a:t> in advance, even though </a:t>
            </a:r>
            <a:r>
              <a:rPr lang="en-US" b="1" dirty="0"/>
              <a:t>no value has yet been assigned </a:t>
            </a:r>
            <a:r>
              <a:rPr lang="en-US" dirty="0"/>
              <a:t>to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54657-8E8C-4256-8E06-6BFD103BF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89" t="18662" r="82516" b="72321"/>
          <a:stretch/>
        </p:blipFill>
        <p:spPr>
          <a:xfrm>
            <a:off x="7203076" y="1367808"/>
            <a:ext cx="3508377" cy="20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60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dirty="0"/>
              <a:t>You can define a function, with a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 statement.</a:t>
            </a:r>
          </a:p>
          <a:p>
            <a:r>
              <a:rPr lang="en-US" dirty="0"/>
              <a:t>Immediately after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, type the </a:t>
            </a:r>
            <a:r>
              <a:rPr lang="en-US" b="1" dirty="0"/>
              <a:t>function’s</a:t>
            </a:r>
            <a:r>
              <a:rPr lang="en-US" dirty="0"/>
              <a:t> </a:t>
            </a:r>
            <a:r>
              <a:rPr lang="en-US" b="1" dirty="0"/>
              <a:t>name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Between</a:t>
            </a:r>
            <a:r>
              <a:rPr lang="en-US" dirty="0"/>
              <a:t> </a:t>
            </a:r>
            <a:r>
              <a:rPr lang="en-US" b="1" dirty="0"/>
              <a:t>parentheses</a:t>
            </a:r>
            <a:r>
              <a:rPr lang="en-US" dirty="0"/>
              <a:t>, after the function’s name, type </a:t>
            </a:r>
            <a:r>
              <a:rPr lang="en-US" b="1" dirty="0"/>
              <a:t>input</a:t>
            </a:r>
            <a:r>
              <a:rPr lang="en-US" dirty="0"/>
              <a:t> </a:t>
            </a:r>
            <a:r>
              <a:rPr lang="en-US" b="1" dirty="0"/>
              <a:t>values/parameters</a:t>
            </a:r>
            <a:r>
              <a:rPr lang="en-US" dirty="0"/>
              <a:t>.</a:t>
            </a:r>
          </a:p>
          <a:p>
            <a:r>
              <a:rPr lang="en-US" dirty="0"/>
              <a:t>You may have multiple inputs, separated with commas.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4B79A-37D1-4899-8043-4FCBF2ED8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39592" r="80332" b="21224"/>
          <a:stretch/>
        </p:blipFill>
        <p:spPr>
          <a:xfrm>
            <a:off x="7828384" y="1064305"/>
            <a:ext cx="4173209" cy="54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01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Using the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b="1" dirty="0"/>
              <a:t> keyword</a:t>
            </a:r>
            <a:r>
              <a:rPr lang="en-US" dirty="0"/>
              <a:t>, type </a:t>
            </a:r>
            <a:r>
              <a:rPr lang="en-US" b="1" dirty="0"/>
              <a:t>output</a:t>
            </a:r>
            <a:r>
              <a:rPr lang="en-US" dirty="0"/>
              <a:t> </a:t>
            </a:r>
            <a:r>
              <a:rPr lang="en-US" b="1" dirty="0"/>
              <a:t>values/results, </a:t>
            </a:r>
            <a:r>
              <a:rPr lang="en-US" dirty="0"/>
              <a:t>that your function should give, if any.</a:t>
            </a:r>
          </a:p>
          <a:p>
            <a:endParaRPr lang="en-US" dirty="0"/>
          </a:p>
          <a:p>
            <a:r>
              <a:rPr lang="en-US" dirty="0"/>
              <a:t>You may have multiple outputs, as well as inputs, separated with commas.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19966-49CC-4DC1-A5A1-2EB244430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39592" r="80332" b="21224"/>
          <a:stretch/>
        </p:blipFill>
        <p:spPr>
          <a:xfrm>
            <a:off x="7828384" y="1064305"/>
            <a:ext cx="4173209" cy="54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44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Using the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b="1" dirty="0"/>
              <a:t> keyword</a:t>
            </a:r>
            <a:r>
              <a:rPr lang="en-US" dirty="0"/>
              <a:t>, type </a:t>
            </a:r>
            <a:r>
              <a:rPr lang="en-US" b="1" dirty="0"/>
              <a:t>output</a:t>
            </a:r>
            <a:r>
              <a:rPr lang="en-US" dirty="0"/>
              <a:t> </a:t>
            </a:r>
            <a:r>
              <a:rPr lang="en-US" b="1" dirty="0"/>
              <a:t>values/results, </a:t>
            </a:r>
            <a:r>
              <a:rPr lang="en-US" dirty="0"/>
              <a:t>that your function should give, if any.</a:t>
            </a:r>
          </a:p>
          <a:p>
            <a:endParaRPr lang="en-US" dirty="0"/>
          </a:p>
          <a:p>
            <a:r>
              <a:rPr lang="en-US" dirty="0"/>
              <a:t>You may have multiple outputs, as well as inputs, separated with commas.</a:t>
            </a:r>
          </a:p>
          <a:p>
            <a:r>
              <a:rPr lang="en-US" b="1" dirty="0"/>
              <a:t>Note:</a:t>
            </a:r>
            <a:r>
              <a:rPr lang="en-US" dirty="0"/>
              <a:t> Your function may also not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dirty="0"/>
              <a:t> anything (that is the case for the </a:t>
            </a:r>
            <a:r>
              <a:rPr lang="en-US" b="1" dirty="0">
                <a:solidFill>
                  <a:srgbClr val="00B050"/>
                </a:solidFill>
              </a:rPr>
              <a:t>print() </a:t>
            </a:r>
            <a:r>
              <a:rPr lang="en-US" dirty="0"/>
              <a:t>function!)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BF5C6-8A7A-45E6-9EC4-0E69F04B0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2" t="37744" r="82821" b="29026"/>
          <a:stretch/>
        </p:blipFill>
        <p:spPr>
          <a:xfrm>
            <a:off x="7956062" y="1411917"/>
            <a:ext cx="3540369" cy="526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99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In-between the def and return statement (if any), </a:t>
            </a:r>
            <a:r>
              <a:rPr lang="en-US" dirty="0"/>
              <a:t>you may write lines of code to perform additional/intermediate tasks.</a:t>
            </a:r>
            <a:endParaRPr lang="en-US" b="1" dirty="0"/>
          </a:p>
          <a:p>
            <a:r>
              <a:rPr lang="en-US" b="1" dirty="0"/>
              <a:t>Important note: </a:t>
            </a:r>
            <a:r>
              <a:rPr lang="en-US" dirty="0"/>
              <a:t>lines of code inside the function are </a:t>
            </a:r>
            <a:r>
              <a:rPr lang="en-US" b="1" dirty="0"/>
              <a:t>indented</a:t>
            </a:r>
            <a:r>
              <a:rPr lang="en-US" dirty="0"/>
              <a:t> with 4 spaces.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BDD4A-9A18-4C7F-958B-B179577DA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9744" r="77564" b="64740"/>
          <a:stretch/>
        </p:blipFill>
        <p:spPr>
          <a:xfrm>
            <a:off x="6611816" y="2743199"/>
            <a:ext cx="5411716" cy="7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65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In-between the def and return statement (if any), </a:t>
            </a:r>
            <a:r>
              <a:rPr lang="en-US" dirty="0"/>
              <a:t>you may write lines of code to perform additional/intermediate tasks.</a:t>
            </a:r>
            <a:endParaRPr lang="en-US" b="1" dirty="0"/>
          </a:p>
          <a:p>
            <a:r>
              <a:rPr lang="en-US" b="1" dirty="0"/>
              <a:t>Important note: </a:t>
            </a:r>
            <a:r>
              <a:rPr lang="en-US" dirty="0"/>
              <a:t>lines of code inside the function are </a:t>
            </a:r>
            <a:r>
              <a:rPr lang="en-US" b="1" dirty="0"/>
              <a:t>indented</a:t>
            </a:r>
            <a:r>
              <a:rPr lang="en-US" dirty="0"/>
              <a:t> with 4 spaces.</a:t>
            </a:r>
          </a:p>
          <a:p>
            <a:r>
              <a:rPr lang="en-US" b="1" dirty="0"/>
              <a:t>Important note: </a:t>
            </a:r>
            <a:r>
              <a:rPr lang="en-US" dirty="0"/>
              <a:t>once a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dirty="0"/>
              <a:t> is reached and executed, the function closes and will not execute anything else.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BDD4A-9A18-4C7F-958B-B179577DA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9744" r="77564" b="51795"/>
          <a:stretch/>
        </p:blipFill>
        <p:spPr>
          <a:xfrm>
            <a:off x="6611816" y="2743199"/>
            <a:ext cx="5411716" cy="256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53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1C6D-4833-4E68-AF1D-7476037E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2: Ballistics of an angry bird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79D1E-AF65-4622-90BD-80F5ED2AEB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a second activity.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2 - Ballistics of an angry </a:t>
            </a:r>
            <a:r>
              <a:rPr lang="en-US" sz="3200" b="1" dirty="0" err="1"/>
              <a:t>bird.ipynb</a:t>
            </a:r>
            <a:endParaRPr lang="en-US" sz="3200" b="1" dirty="0"/>
          </a:p>
          <a:p>
            <a:endParaRPr lang="en-US" b="1" dirty="0"/>
          </a:p>
        </p:txBody>
      </p:sp>
      <p:pic>
        <p:nvPicPr>
          <p:cNvPr id="8" name="Picture 7" descr="A picture containing light, table, white, colorful&#10;&#10;Description automatically generated">
            <a:extLst>
              <a:ext uri="{FF2B5EF4-FFF2-40B4-BE49-F238E27FC236}">
                <a16:creationId xmlns:a16="http://schemas.microsoft.com/office/drawing/2014/main" id="{88D0E2D3-4FAB-4EE3-AADA-8D37EDB6A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469" y="1762771"/>
            <a:ext cx="5631022" cy="357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73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1C6D-4833-4E68-AF1D-7476037E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2: Ballistics of an angry bird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79D1E-AF65-4622-90BD-80F5ED2AEB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a second activity.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2 - Ballistics of an angry </a:t>
            </a:r>
            <a:r>
              <a:rPr lang="en-US" sz="3200" b="1" dirty="0" err="1"/>
              <a:t>bird.ipynb</a:t>
            </a:r>
            <a:endParaRPr lang="en-US" sz="3200" b="1" dirty="0"/>
          </a:p>
          <a:p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00433-8D02-45A6-8FBE-EA47F80CC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notebook, you will have to write a single function,</a:t>
            </a:r>
          </a:p>
          <a:p>
            <a:r>
              <a:rPr lang="en-US" dirty="0"/>
              <a:t>which computes the distance at which an angry bird will be landing,</a:t>
            </a:r>
          </a:p>
          <a:p>
            <a:r>
              <a:rPr lang="en-US" dirty="0"/>
              <a:t>depending on a given initial angle,</a:t>
            </a:r>
          </a:p>
          <a:p>
            <a:r>
              <a:rPr lang="en-US" dirty="0"/>
              <a:t>and an initial speed.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6467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Critical importance: </a:t>
            </a:r>
            <a:r>
              <a:rPr lang="en-US" dirty="0"/>
              <a:t>variables</a:t>
            </a:r>
            <a:r>
              <a:rPr lang="en-US" b="1" dirty="0"/>
              <a:t> </a:t>
            </a:r>
            <a:r>
              <a:rPr lang="en-US" dirty="0"/>
              <a:t>defined </a:t>
            </a:r>
            <a:r>
              <a:rPr lang="en-US" b="1" dirty="0"/>
              <a:t>inside</a:t>
            </a:r>
            <a:r>
              <a:rPr lang="en-US" dirty="0"/>
              <a:t> the function are stored in memory while the function runs, but are cleared once the end of the function is reached. </a:t>
            </a:r>
            <a:r>
              <a:rPr lang="en-US" b="1" dirty="0"/>
              <a:t>If you need to access a variable defined inside a function, it needs to be explicitly returned.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CA73A-50A0-4951-8005-977E919565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8" t="47450" r="69423" b="21231"/>
          <a:stretch/>
        </p:blipFill>
        <p:spPr>
          <a:xfrm>
            <a:off x="2624499" y="3562106"/>
            <a:ext cx="6407534" cy="309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48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Global variables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my_function</a:t>
            </a:r>
            <a:r>
              <a:rPr lang="en-US" dirty="0">
                <a:solidFill>
                  <a:schemeClr val="bg1"/>
                </a:solidFill>
              </a:rPr>
              <a:t> = Function of some sort defined on line 1.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6395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821252" y="255978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136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9691-72B9-4283-B673-78B1F1D2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None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F58F1-D71B-40F1-82E1-DA7624F8C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50313"/>
          </a:xfrm>
        </p:spPr>
        <p:txBody>
          <a:bodyPr/>
          <a:lstStyle/>
          <a:p>
            <a:r>
              <a:rPr lang="en-US" b="1" dirty="0"/>
              <a:t>Definition (the None type):</a:t>
            </a:r>
            <a:r>
              <a:rPr lang="en-US" dirty="0"/>
              <a:t> You can define a variable with an empty value, by assigning a </a:t>
            </a:r>
            <a:r>
              <a:rPr lang="en-US" b="1" dirty="0">
                <a:solidFill>
                  <a:srgbClr val="00B050"/>
                </a:solidFill>
              </a:rPr>
              <a:t>None</a:t>
            </a:r>
            <a:r>
              <a:rPr lang="en-US" dirty="0"/>
              <a:t> value to a variable.</a:t>
            </a:r>
            <a:br>
              <a:rPr lang="en-US" dirty="0"/>
            </a:br>
            <a:r>
              <a:rPr lang="en-US" dirty="0"/>
              <a:t>This is used to </a:t>
            </a:r>
            <a:r>
              <a:rPr lang="en-US" b="1" dirty="0"/>
              <a:t>block a variable name</a:t>
            </a:r>
            <a:r>
              <a:rPr lang="en-US" dirty="0"/>
              <a:t> in advance, even though </a:t>
            </a:r>
            <a:r>
              <a:rPr lang="en-US" b="1" dirty="0"/>
              <a:t>no value has yet been assigned </a:t>
            </a:r>
            <a:r>
              <a:rPr lang="en-US" dirty="0"/>
              <a:t>to it.</a:t>
            </a:r>
          </a:p>
          <a:p>
            <a:r>
              <a:rPr lang="en-US" dirty="0"/>
              <a:t>You will see me use it in some activities to “hint” on some variables or functions you should be using.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54657-8E8C-4256-8E06-6BFD103BF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89" t="18662" r="82516" b="72321"/>
          <a:stretch/>
        </p:blipFill>
        <p:spPr>
          <a:xfrm>
            <a:off x="7203076" y="1367808"/>
            <a:ext cx="3508377" cy="2062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65963-7AD0-4BB8-BB10-B00ACCA496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01" t="55608" r="68776" b="18286"/>
          <a:stretch/>
        </p:blipFill>
        <p:spPr>
          <a:xfrm>
            <a:off x="6113108" y="3970176"/>
            <a:ext cx="5949352" cy="263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50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718247" y="4766068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6576A9D-BFFA-42FD-911F-4B6F3AA230CC}"/>
              </a:ext>
            </a:extLst>
          </p:cNvPr>
          <p:cNvSpPr/>
          <p:nvPr/>
        </p:nvSpPr>
        <p:spPr>
          <a:xfrm>
            <a:off x="8191561" y="2918041"/>
            <a:ext cx="515815" cy="132861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6B5938-90E0-4D96-BAD6-531A311AEFCD}"/>
              </a:ext>
            </a:extLst>
          </p:cNvPr>
          <p:cNvSpPr txBox="1"/>
          <p:nvPr/>
        </p:nvSpPr>
        <p:spPr>
          <a:xfrm>
            <a:off x="9038308" y="3429000"/>
            <a:ext cx="218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IGNORED FOR NOW</a:t>
            </a:r>
            <a:endParaRPr lang="en-GB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000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758726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039B56D-5768-425F-92F5-89FAFF85558E}"/>
              </a:ext>
            </a:extLst>
          </p:cNvPr>
          <p:cNvSpPr/>
          <p:nvPr/>
        </p:nvSpPr>
        <p:spPr>
          <a:xfrm>
            <a:off x="9758727" y="250507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220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758726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039B56D-5768-425F-92F5-89FAFF85558E}"/>
              </a:ext>
            </a:extLst>
          </p:cNvPr>
          <p:cNvSpPr/>
          <p:nvPr/>
        </p:nvSpPr>
        <p:spPr>
          <a:xfrm>
            <a:off x="9758727" y="250507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33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/>
              <a:t>my_function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dirty="0"/>
              <a:t>y = integer variable with value 20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453928" y="3006726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084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dirty="0"/>
              <a:t>y = integer variable with value 20</a:t>
            </a:r>
          </a:p>
          <a:p>
            <a:pPr marL="0" indent="0">
              <a:buNone/>
            </a:pPr>
            <a:r>
              <a:rPr lang="en-GB" dirty="0"/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500820" y="3429000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874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dirty="0"/>
              <a:t>y = integer variable with value 20</a:t>
            </a:r>
          </a:p>
          <a:p>
            <a:pPr marL="0" indent="0">
              <a:buNone/>
            </a:pPr>
            <a:r>
              <a:rPr lang="en-GB" dirty="0"/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625864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5D23954-2EBC-41A4-8293-E1AF663D0028}"/>
              </a:ext>
            </a:extLst>
          </p:cNvPr>
          <p:cNvSpPr/>
          <p:nvPr/>
        </p:nvSpPr>
        <p:spPr>
          <a:xfrm>
            <a:off x="9625865" y="382111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118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US" b="1" strike="sngStrike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strike="sngStrike" dirty="0"/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/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/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625864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5D23954-2EBC-41A4-8293-E1AF663D0028}"/>
              </a:ext>
            </a:extLst>
          </p:cNvPr>
          <p:cNvSpPr/>
          <p:nvPr/>
        </p:nvSpPr>
        <p:spPr>
          <a:xfrm>
            <a:off x="9625865" y="382111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8854890-1EF1-179C-CDF1-9FE91C8B83E8}"/>
              </a:ext>
            </a:extLst>
          </p:cNvPr>
          <p:cNvSpPr/>
          <p:nvPr/>
        </p:nvSpPr>
        <p:spPr>
          <a:xfrm>
            <a:off x="588840" y="3429000"/>
            <a:ext cx="5345723" cy="11304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Before ending the function, Python will clear all the variables related to this function to save space.</a:t>
            </a:r>
            <a:endParaRPr lang="en-GB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028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strike="sngStrike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625864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5D23954-2EBC-41A4-8293-E1AF663D0028}"/>
              </a:ext>
            </a:extLst>
          </p:cNvPr>
          <p:cNvSpPr/>
          <p:nvPr/>
        </p:nvSpPr>
        <p:spPr>
          <a:xfrm>
            <a:off x="9625865" y="382111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808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516450" y="562170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510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9</a:t>
            </a:r>
            <a:r>
              <a:rPr lang="en-US" dirty="0"/>
              <a:t> print(y) </a:t>
            </a:r>
            <a:r>
              <a:rPr lang="en-US" i="1" dirty="0">
                <a:solidFill>
                  <a:schemeClr val="accent1"/>
                </a:solidFill>
              </a:rPr>
              <a:t># No longer exists! Error!</a:t>
            </a:r>
            <a:endParaRPr lang="en-GB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516450" y="562170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479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9691-72B9-4283-B673-78B1F1D2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boolean</a:t>
            </a:r>
            <a:r>
              <a:rPr lang="en-US" dirty="0"/>
              <a:t>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C9BD4-D45C-4913-AE3F-678C043BA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1821"/>
          </a:xfrm>
        </p:spPr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 err="1"/>
              <a:t>boolean</a:t>
            </a:r>
            <a:r>
              <a:rPr lang="en-US" b="1" dirty="0"/>
              <a:t> type):</a:t>
            </a:r>
            <a:r>
              <a:rPr lang="en-US" dirty="0"/>
              <a:t> The </a:t>
            </a:r>
            <a:r>
              <a:rPr lang="en-US" dirty="0" err="1"/>
              <a:t>boolean</a:t>
            </a:r>
            <a:r>
              <a:rPr lang="en-US" dirty="0"/>
              <a:t> (bool) type is an essential type in programming.</a:t>
            </a:r>
            <a:br>
              <a:rPr lang="en-US" dirty="0"/>
            </a:br>
            <a:r>
              <a:rPr lang="en-US" dirty="0"/>
              <a:t>It is used </a:t>
            </a:r>
            <a:r>
              <a:rPr lang="en-US" b="1" dirty="0"/>
              <a:t>to check if a condition is satisfied</a:t>
            </a:r>
            <a:r>
              <a:rPr lang="en-US" dirty="0"/>
              <a:t> or not.</a:t>
            </a:r>
          </a:p>
          <a:p>
            <a:endParaRPr lang="en-US" dirty="0"/>
          </a:p>
          <a:p>
            <a:r>
              <a:rPr lang="en-US" dirty="0"/>
              <a:t>It can only take two values: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True, </a:t>
            </a:r>
            <a:r>
              <a:rPr lang="en-US" sz="2800" dirty="0"/>
              <a:t>if the condition is satisfied;</a:t>
            </a:r>
          </a:p>
          <a:p>
            <a:pPr lvl="1"/>
            <a:r>
              <a:rPr lang="en-US" sz="2800" dirty="0"/>
              <a:t>or </a:t>
            </a:r>
            <a:r>
              <a:rPr lang="en-US" sz="2800" b="1" dirty="0">
                <a:solidFill>
                  <a:srgbClr val="00B050"/>
                </a:solidFill>
              </a:rPr>
              <a:t>False, </a:t>
            </a:r>
            <a:r>
              <a:rPr lang="en-US" sz="2800" dirty="0"/>
              <a:t>otherwise.</a:t>
            </a:r>
            <a:endParaRPr lang="en-GB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CC3E40-B121-450F-B6EF-A07A2B8A8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33469" r="83852" b="46449"/>
          <a:stretch/>
        </p:blipFill>
        <p:spPr>
          <a:xfrm>
            <a:off x="6876661" y="1004530"/>
            <a:ext cx="4766388" cy="50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86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08C0-D1F8-4C54-8259-8A8951AC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56517"/>
            <a:ext cx="5181600" cy="4315927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#5: use functions to avoid repetitions of code</a:t>
            </a:r>
          </a:p>
          <a:p>
            <a:pPr marL="0" indent="0">
              <a:buNone/>
            </a:pPr>
            <a:r>
              <a:rPr lang="en-US" sz="2400" dirty="0"/>
              <a:t>Find yourself </a:t>
            </a:r>
            <a:r>
              <a:rPr lang="en-US" sz="2400" b="1" dirty="0"/>
              <a:t>copy-pasting blocks of code, and only changing a few values in this block of code</a:t>
            </a:r>
            <a:r>
              <a:rPr lang="en-US" sz="2400" dirty="0"/>
              <a:t>?</a:t>
            </a:r>
          </a:p>
          <a:p>
            <a:pPr marL="0" indent="0">
              <a:buNone/>
            </a:pPr>
            <a:r>
              <a:rPr lang="en-US" sz="2400" dirty="0"/>
              <a:t>Then, you probably need a </a:t>
            </a:r>
            <a:r>
              <a:rPr lang="en-US" sz="2400" b="1" dirty="0"/>
              <a:t>function</a:t>
            </a:r>
            <a:r>
              <a:rPr lang="en-US" sz="2400" dirty="0"/>
              <a:t> of some sort, which is called multiple times.</a:t>
            </a:r>
          </a:p>
          <a:p>
            <a:pPr marL="0" indent="0">
              <a:buNone/>
            </a:pPr>
            <a:r>
              <a:rPr lang="en-US" sz="2400" dirty="0"/>
              <a:t>Functions makes your coding </a:t>
            </a:r>
            <a:r>
              <a:rPr lang="en-US" sz="2400" b="1" dirty="0"/>
              <a:t>modular</a:t>
            </a:r>
            <a:r>
              <a:rPr lang="en-US" sz="2400" dirty="0"/>
              <a:t>, </a:t>
            </a:r>
            <a:r>
              <a:rPr lang="en-US" sz="2400" b="1" dirty="0"/>
              <a:t>easier</a:t>
            </a:r>
            <a:r>
              <a:rPr lang="en-US" sz="2400" dirty="0"/>
              <a:t>, and your code will look a lot more professional.</a:t>
            </a:r>
          </a:p>
        </p:txBody>
      </p:sp>
      <p:pic>
        <p:nvPicPr>
          <p:cNvPr id="6" name="Picture 5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4A1AC731-77A5-4D95-A7CC-C8B7A312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618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1C40-0FE4-4C9E-90EB-3E7D49C1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#5: 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7ABD7-3743-4C25-8DF9-03B981E8D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1" t="45539" r="60897" b="21230"/>
          <a:stretch/>
        </p:blipFill>
        <p:spPr>
          <a:xfrm>
            <a:off x="246185" y="2128835"/>
            <a:ext cx="11699630" cy="42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64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FAE9-9E41-4C00-A953-2B997B82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58415" cy="1325563"/>
          </a:xfrm>
        </p:spPr>
        <p:txBody>
          <a:bodyPr/>
          <a:lstStyle/>
          <a:p>
            <a:r>
              <a:rPr lang="en-US" dirty="0"/>
              <a:t>Subfunctions and calling them in other functions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D56618C-8DBF-46DB-8DFC-34F8EB27D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find useful to </a:t>
            </a:r>
            <a:r>
              <a:rPr lang="en-US" b="1" dirty="0"/>
              <a:t>define several functions and call them inside other functions</a:t>
            </a:r>
            <a:r>
              <a:rPr lang="en-US" dirty="0"/>
              <a:t>. Again, this makes the code more modular, professional and readable.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1161AA-391F-4D31-A3A7-86A24FD91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57714" r="59745" b="8490"/>
          <a:stretch/>
        </p:blipFill>
        <p:spPr>
          <a:xfrm>
            <a:off x="1140566" y="3242903"/>
            <a:ext cx="10105772" cy="355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145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61C7EF-D8A9-4EB5-8E6C-AA58E11066F1}"/>
              </a:ext>
            </a:extLst>
          </p:cNvPr>
          <p:cNvSpPr/>
          <p:nvPr/>
        </p:nvSpPr>
        <p:spPr>
          <a:xfrm>
            <a:off x="8190523" y="1690688"/>
            <a:ext cx="3266831" cy="48768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2FAE9-9E41-4C00-A953-2B997B82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diagrams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1D2A9CB-CC77-4D47-A17A-ABFC541500D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643815" y="1891323"/>
          <a:ext cx="3055816" cy="43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0E5EAE0-411B-4341-8A13-025310861F44}"/>
              </a:ext>
            </a:extLst>
          </p:cNvPr>
          <p:cNvSpPr txBox="1"/>
          <p:nvPr/>
        </p:nvSpPr>
        <p:spPr>
          <a:xfrm rot="16200000">
            <a:off x="6362726" y="3720325"/>
            <a:ext cx="4087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avg_grade</a:t>
            </a:r>
            <a:r>
              <a:rPr lang="en-US" sz="2800" b="1" dirty="0">
                <a:solidFill>
                  <a:schemeClr val="bg1"/>
                </a:solidFill>
              </a:rPr>
              <a:t>() function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A4296FB-C6A0-4770-98BC-A95E5DE2691E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6719277" cy="4883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 have to design a function and/or several subfunctions, you might find it useful to draw a </a:t>
            </a:r>
            <a:r>
              <a:rPr lang="en-US" b="1" dirty="0"/>
              <a:t>functional diagram</a:t>
            </a:r>
            <a:r>
              <a:rPr lang="en-US" dirty="0"/>
              <a:t>.</a:t>
            </a:r>
          </a:p>
          <a:p>
            <a:r>
              <a:rPr lang="en-US" dirty="0"/>
              <a:t>See the one on the right, for the </a:t>
            </a:r>
            <a:r>
              <a:rPr lang="en-US" dirty="0" err="1"/>
              <a:t>avg_grade</a:t>
            </a:r>
            <a:r>
              <a:rPr lang="en-US" dirty="0"/>
              <a:t>() functions and its subfunctions.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63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61C7EF-D8A9-4EB5-8E6C-AA58E11066F1}"/>
              </a:ext>
            </a:extLst>
          </p:cNvPr>
          <p:cNvSpPr/>
          <p:nvPr/>
        </p:nvSpPr>
        <p:spPr>
          <a:xfrm>
            <a:off x="8190523" y="1690688"/>
            <a:ext cx="3266831" cy="48768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2FAE9-9E41-4C00-A953-2B997B82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diagrams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1D2A9CB-CC77-4D47-A17A-ABFC541500D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643815" y="1891323"/>
          <a:ext cx="3055816" cy="43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0E5EAE0-411B-4341-8A13-025310861F44}"/>
              </a:ext>
            </a:extLst>
          </p:cNvPr>
          <p:cNvSpPr txBox="1"/>
          <p:nvPr/>
        </p:nvSpPr>
        <p:spPr>
          <a:xfrm rot="16200000">
            <a:off x="6362726" y="3720325"/>
            <a:ext cx="4087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avg_grade</a:t>
            </a:r>
            <a:r>
              <a:rPr lang="en-US" sz="2800" b="1" dirty="0">
                <a:solidFill>
                  <a:schemeClr val="bg1"/>
                </a:solidFill>
              </a:rPr>
              <a:t>() function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A4296FB-C6A0-4770-98BC-A95E5DE2691E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6719277" cy="4883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 have to design a function and/or several subfunctions, you might find it useful to draw a </a:t>
            </a:r>
            <a:r>
              <a:rPr lang="en-US" b="1" dirty="0"/>
              <a:t>functional diagram</a:t>
            </a:r>
            <a:r>
              <a:rPr lang="en-US" dirty="0"/>
              <a:t>.</a:t>
            </a:r>
          </a:p>
          <a:p>
            <a:r>
              <a:rPr lang="en-US" dirty="0"/>
              <a:t>See the one on the right, for the </a:t>
            </a:r>
            <a:r>
              <a:rPr lang="en-US" dirty="0" err="1"/>
              <a:t>avg_grade</a:t>
            </a:r>
            <a:r>
              <a:rPr lang="en-US" dirty="0"/>
              <a:t>() functions and its subfunctions.</a:t>
            </a:r>
          </a:p>
          <a:p>
            <a:endParaRPr lang="en-US" dirty="0"/>
          </a:p>
          <a:p>
            <a:r>
              <a:rPr lang="en-US" dirty="0"/>
              <a:t>A bit overkill right now, but….</a:t>
            </a:r>
          </a:p>
          <a:p>
            <a:r>
              <a:rPr lang="en-US" dirty="0"/>
              <a:t>When your code becomes heavier, breaking it down into well-chosen subfunctions, and keeping track of these functions will become essential.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789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37653-7C2D-4E5E-B59F-E752EEB8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(Activity 1): using a function for our guess the number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1510B-1F0D-4CD1-839F-FE686238B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/>
          </a:p>
          <a:p>
            <a:pPr marL="0" indent="0" algn="ctr">
              <a:buNone/>
            </a:pPr>
            <a:r>
              <a:rPr lang="en-US" sz="3200" dirty="0"/>
              <a:t>Let me demonstrate a few additional concepts by reusing Activity 1 from earlier.</a:t>
            </a:r>
          </a:p>
          <a:p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(This demo notebook is located in ./Code files/Demos, if you feel like checking it later on.)</a:t>
            </a:r>
          </a:p>
        </p:txBody>
      </p:sp>
    </p:spTree>
    <p:extLst>
      <p:ext uri="{BB962C8B-B14F-4D97-AF65-F5344CB8AC3E}">
        <p14:creationId xmlns:p14="http://schemas.microsoft.com/office/powerpoint/2010/main" val="338311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08C0-D1F8-4C54-8259-8A8951AC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72332"/>
            <a:ext cx="5181600" cy="3168775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#6: one main function to rule them all!</a:t>
            </a:r>
          </a:p>
          <a:p>
            <a:pPr marL="0" indent="0">
              <a:buNone/>
            </a:pPr>
            <a:r>
              <a:rPr lang="en-US" sz="2400" dirty="0"/>
              <a:t>You may have defined several </a:t>
            </a:r>
            <a:r>
              <a:rPr lang="en-US" sz="2400" b="1" dirty="0"/>
              <a:t>subfunctions</a:t>
            </a:r>
            <a:r>
              <a:rPr lang="en-US" sz="2400" dirty="0"/>
              <a:t> and have designed a nice </a:t>
            </a:r>
            <a:r>
              <a:rPr lang="en-US" sz="2400" b="1" dirty="0"/>
              <a:t>modular</a:t>
            </a:r>
            <a:r>
              <a:rPr lang="en-US" sz="2400" dirty="0"/>
              <a:t> code.</a:t>
            </a:r>
          </a:p>
          <a:p>
            <a:pPr marL="0" indent="0">
              <a:buNone/>
            </a:pPr>
            <a:r>
              <a:rPr lang="en-US" sz="2400" dirty="0"/>
              <a:t>Now is the time to define a </a:t>
            </a:r>
            <a:r>
              <a:rPr lang="en-US" sz="2400" b="1" dirty="0">
                <a:solidFill>
                  <a:srgbClr val="00B050"/>
                </a:solidFill>
              </a:rPr>
              <a:t>main </a:t>
            </a:r>
            <a:r>
              <a:rPr lang="en-US" sz="2400" b="1" dirty="0"/>
              <a:t>function</a:t>
            </a:r>
            <a:r>
              <a:rPr lang="en-US" sz="2400" dirty="0"/>
              <a:t> that runs all of these functions at once. We often like to call it </a:t>
            </a:r>
            <a:r>
              <a:rPr lang="en-US" sz="2400" b="1" dirty="0">
                <a:solidFill>
                  <a:srgbClr val="00B050"/>
                </a:solidFill>
              </a:rPr>
              <a:t>main()</a:t>
            </a:r>
            <a:r>
              <a:rPr lang="en-US" sz="2400" dirty="0"/>
              <a:t>.</a:t>
            </a:r>
          </a:p>
        </p:txBody>
      </p:sp>
      <p:pic>
        <p:nvPicPr>
          <p:cNvPr id="6" name="Picture 5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4A1AC731-77A5-4D95-A7CC-C8B7A312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97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None type</a:t>
            </a:r>
          </a:p>
          <a:p>
            <a:r>
              <a:rPr lang="en-US" dirty="0"/>
              <a:t>The Boolean type</a:t>
            </a:r>
          </a:p>
          <a:p>
            <a:r>
              <a:rPr lang="en-US" dirty="0"/>
              <a:t>Boolean quiz</a:t>
            </a:r>
          </a:p>
          <a:p>
            <a:r>
              <a:rPr lang="en-US" dirty="0"/>
              <a:t>Advanced concepts on Booleans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Memory states in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6B95-C6E9-4B5A-B8DF-48E830CB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3: What color is the square?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99940-0FFC-4D0F-99B2-B064DBC753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more activities.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3 - What color is the </a:t>
            </a:r>
            <a:r>
              <a:rPr lang="en-US" sz="3200" b="1" dirty="0" err="1"/>
              <a:t>square.ipynb</a:t>
            </a:r>
            <a:endParaRPr lang="en-US" sz="3200" b="1" dirty="0"/>
          </a:p>
          <a:p>
            <a:endParaRPr lang="en-US" b="1" dirty="0"/>
          </a:p>
        </p:txBody>
      </p:sp>
      <p:pic>
        <p:nvPicPr>
          <p:cNvPr id="9" name="Picture 8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EA99166A-039E-4EAE-9B4A-4DAC75F1C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r="20197"/>
          <a:stretch/>
        </p:blipFill>
        <p:spPr>
          <a:xfrm>
            <a:off x="7014443" y="1898040"/>
            <a:ext cx="4480034" cy="427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830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6B95-C6E9-4B5A-B8DF-48E830CB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3: What color is the square?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99940-0FFC-4D0F-99B2-B064DBC753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more activities.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3 - What color is the </a:t>
            </a:r>
            <a:r>
              <a:rPr lang="en-US" sz="3200" b="1" dirty="0" err="1"/>
              <a:t>square.ipynb</a:t>
            </a:r>
            <a:endParaRPr lang="en-US" sz="3200" b="1" dirty="0"/>
          </a:p>
          <a:p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08C92-01D5-478E-9759-36A17811B1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notebook, you will have to write several functions:</a:t>
            </a:r>
          </a:p>
          <a:p>
            <a:r>
              <a:rPr lang="en-US" dirty="0"/>
              <a:t>To collect user’s inputs on rows and columns indexes</a:t>
            </a:r>
          </a:p>
          <a:p>
            <a:r>
              <a:rPr lang="en-US" dirty="0"/>
              <a:t>To check and print if the square is black or white.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Later on, you should assemble them in a nice main() function!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4640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2C8BD-DA8B-4DEE-877F-55056C17C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077"/>
          </a:xfrm>
        </p:spPr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b="1" dirty="0"/>
              <a:t> operator):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 is used to check if two variables have identical values.</a:t>
            </a:r>
            <a:br>
              <a:rPr lang="en-US" dirty="0"/>
            </a:br>
            <a:r>
              <a:rPr lang="en-US" dirty="0"/>
              <a:t>The result of this operation is a Boolean, with value </a:t>
            </a:r>
          </a:p>
          <a:p>
            <a:pPr lvl="1"/>
            <a:r>
              <a:rPr lang="en-US" b="1" dirty="0"/>
              <a:t>True</a:t>
            </a:r>
            <a:r>
              <a:rPr lang="en-US" dirty="0"/>
              <a:t>, if</a:t>
            </a:r>
            <a:r>
              <a:rPr lang="en-US" b="1" dirty="0"/>
              <a:t> </a:t>
            </a:r>
            <a:r>
              <a:rPr lang="en-US" dirty="0"/>
              <a:t>both variables have</a:t>
            </a:r>
            <a:r>
              <a:rPr lang="en-US" b="1" dirty="0"/>
              <a:t> identical values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b="1" dirty="0"/>
              <a:t>otherwise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C96B2-DD43-4D32-9993-7D5AADDE8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54041" r="84694" b="27591"/>
          <a:stretch/>
        </p:blipFill>
        <p:spPr>
          <a:xfrm>
            <a:off x="7892143" y="1931436"/>
            <a:ext cx="3461657" cy="393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71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6B95-C6E9-4B5A-B8DF-48E830CB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3: Hint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99940-0FFC-4D0F-99B2-B064DBC753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Hint: </a:t>
            </a:r>
            <a:r>
              <a:rPr lang="en-US" dirty="0"/>
              <a:t>what do I get if I sum the row and column indexes for all squares?</a:t>
            </a:r>
          </a:p>
          <a:p>
            <a:endParaRPr lang="en-US" dirty="0"/>
          </a:p>
          <a:p>
            <a:r>
              <a:rPr lang="en-US" dirty="0"/>
              <a:t>Do you recognize a pattern?</a:t>
            </a:r>
            <a:endParaRPr lang="en-GB" dirty="0"/>
          </a:p>
        </p:txBody>
      </p:sp>
      <p:pic>
        <p:nvPicPr>
          <p:cNvPr id="6" name="Picture 5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FEC5B8E0-8F7B-4BEB-9AA8-48C1535780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9" r="21066"/>
          <a:stretch/>
        </p:blipFill>
        <p:spPr>
          <a:xfrm>
            <a:off x="6172202" y="895739"/>
            <a:ext cx="5690118" cy="552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679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A304-ED2A-44E1-BB90-0F0A56C4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A73C-3B61-460E-80B0-A2F7EC801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Activity 4: Is this triangle rectangular?</a:t>
            </a:r>
          </a:p>
          <a:p>
            <a:pPr marL="0" indent="0">
              <a:buNone/>
            </a:pPr>
            <a:r>
              <a:rPr lang="en-US" dirty="0"/>
              <a:t>Consider a triangle with three lengths values a, b, and c (with c being the largest of all three values).</a:t>
            </a:r>
          </a:p>
          <a:p>
            <a:pPr marL="0" indent="0">
              <a:buNone/>
            </a:pPr>
            <a:r>
              <a:rPr lang="en-US" dirty="0"/>
              <a:t>Write a function, which receives all three values and returns a Boolean, with value:</a:t>
            </a:r>
          </a:p>
          <a:p>
            <a:r>
              <a:rPr lang="en-US" dirty="0"/>
              <a:t>True, if the triangle is rectangular.</a:t>
            </a:r>
          </a:p>
          <a:p>
            <a:r>
              <a:rPr lang="en-US" dirty="0"/>
              <a:t>False otherwise.</a:t>
            </a:r>
          </a:p>
          <a:p>
            <a:pPr marL="0" indent="0">
              <a:buNone/>
            </a:pPr>
            <a:r>
              <a:rPr lang="en-US" dirty="0"/>
              <a:t>The function should return False, if the values a, b and c passed are such that c is not the largest of all three values.</a:t>
            </a:r>
          </a:p>
        </p:txBody>
      </p:sp>
    </p:spTree>
    <p:extLst>
      <p:ext uri="{BB962C8B-B14F-4D97-AF65-F5344CB8AC3E}">
        <p14:creationId xmlns:p14="http://schemas.microsoft.com/office/powerpoint/2010/main" val="30826049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A304-ED2A-44E1-BB90-0F0A56C4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4A73C-3B61-460E-80B0-A2F7EC8014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Activity 5: Distance to Point of Interest, flat earth version</a:t>
                </a:r>
              </a:p>
              <a:p>
                <a:pPr marL="0" indent="0">
                  <a:buNone/>
                </a:pPr>
                <a:r>
                  <a:rPr lang="en-US" dirty="0"/>
                  <a:t>In several video games, you can track the position of a point of interest and display the distance between the current player's position, defined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and the point of interest (</a:t>
                </a:r>
                <a:r>
                  <a:rPr lang="en-US" dirty="0" err="1"/>
                  <a:t>PoI</a:t>
                </a:r>
                <a:r>
                  <a:rPr lang="en-US" dirty="0"/>
                  <a:t>) located at the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Write a function </a:t>
                </a:r>
                <a:r>
                  <a:rPr lang="en-US" dirty="0" err="1"/>
                  <a:t>distance_to_poi</a:t>
                </a:r>
                <a:r>
                  <a:rPr lang="en-US" dirty="0"/>
                  <a:t>() which receives 4 input parameters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returns the distance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in meters, between the player's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the </a:t>
                </a:r>
                <a:r>
                  <a:rPr lang="en-US" dirty="0" err="1"/>
                  <a:t>PoI</a:t>
                </a:r>
                <a:r>
                  <a:rPr lang="en-US" dirty="0"/>
                  <a:t>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4A73C-3B61-460E-80B0-A2F7EC8014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2833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A304-ED2A-44E1-BB90-0F0A56C4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A73C-3B61-460E-80B0-A2F7EC801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Activity 6: Distance to Point of Interest, spherical earth version</a:t>
            </a:r>
          </a:p>
          <a:p>
            <a:pPr marL="0" indent="0">
              <a:buNone/>
            </a:pPr>
            <a:r>
              <a:rPr lang="en-US" dirty="0"/>
              <a:t>Same as Activity 5, but we now consider that the map model is no longer flat, but spherical.</a:t>
            </a:r>
          </a:p>
          <a:p>
            <a:pPr marL="0" indent="0">
              <a:buNone/>
            </a:pPr>
            <a:r>
              <a:rPr lang="en-US" dirty="0"/>
              <a:t>Instead of (</a:t>
            </a:r>
            <a:r>
              <a:rPr lang="en-US" dirty="0" err="1"/>
              <a:t>x,y</a:t>
            </a:r>
            <a:r>
              <a:rPr lang="en-US" dirty="0"/>
              <a:t>) coordinates, we will use latitude and longitude coordinates.</a:t>
            </a:r>
          </a:p>
          <a:p>
            <a:pPr marL="0" indent="0">
              <a:buNone/>
            </a:pPr>
            <a:r>
              <a:rPr lang="en-US" dirty="0"/>
              <a:t>The formula for computing the distance changes, into something slightly more difficult, which will require to import a few functions from the </a:t>
            </a:r>
            <a:r>
              <a:rPr lang="en-US" dirty="0" err="1"/>
              <a:t>numpy</a:t>
            </a:r>
            <a:r>
              <a:rPr lang="en-US" dirty="0"/>
              <a:t> library.</a:t>
            </a:r>
          </a:p>
        </p:txBody>
      </p:sp>
    </p:spTree>
    <p:extLst>
      <p:ext uri="{BB962C8B-B14F-4D97-AF65-F5344CB8AC3E}">
        <p14:creationId xmlns:p14="http://schemas.microsoft.com/office/powerpoint/2010/main" val="312955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A987-0BAD-4F2C-A241-4107E5EBF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A7112-4669-415F-AB86-B18D5E75E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Activity 7: Guess the card game</a:t>
            </a:r>
          </a:p>
          <a:p>
            <a:pPr marL="0" indent="0">
              <a:buNone/>
            </a:pPr>
            <a:r>
              <a:rPr lang="en-US" dirty="0"/>
              <a:t>Same as Activity 1 (guess the number), but we now consider that the player must guess a card (color and values) instead of just a number.</a:t>
            </a:r>
          </a:p>
          <a:p>
            <a:pPr marL="0" indent="0">
              <a:buNone/>
            </a:pPr>
            <a:r>
              <a:rPr lang="en-US" dirty="0"/>
              <a:t>You will have to write a few subfunctions and a main() function.</a:t>
            </a:r>
          </a:p>
        </p:txBody>
      </p:sp>
    </p:spTree>
    <p:extLst>
      <p:ext uri="{BB962C8B-B14F-4D97-AF65-F5344CB8AC3E}">
        <p14:creationId xmlns:p14="http://schemas.microsoft.com/office/powerpoint/2010/main" val="271078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2C8BD-DA8B-4DEE-877F-55056C17C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077"/>
          </a:xfrm>
        </p:spPr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b="1" dirty="0"/>
              <a:t> operator):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 is used to check if two variables have identical values.</a:t>
            </a:r>
            <a:br>
              <a:rPr lang="en-US" dirty="0"/>
            </a:br>
            <a:r>
              <a:rPr lang="en-US" dirty="0"/>
              <a:t>The result of this operation is a Boolean, with value </a:t>
            </a:r>
          </a:p>
          <a:p>
            <a:pPr lvl="1"/>
            <a:r>
              <a:rPr lang="en-US" b="1" dirty="0"/>
              <a:t>True</a:t>
            </a:r>
            <a:r>
              <a:rPr lang="en-US" dirty="0"/>
              <a:t>, if</a:t>
            </a:r>
            <a:r>
              <a:rPr lang="en-US" b="1" dirty="0"/>
              <a:t> </a:t>
            </a:r>
            <a:r>
              <a:rPr lang="en-US" dirty="0"/>
              <a:t>both variables have</a:t>
            </a:r>
            <a:r>
              <a:rPr lang="en-US" b="1" dirty="0"/>
              <a:t> identical values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b="1" dirty="0"/>
              <a:t>otherwise</a:t>
            </a:r>
            <a:r>
              <a:rPr lang="en-US" dirty="0"/>
              <a:t>.</a:t>
            </a:r>
          </a:p>
          <a:p>
            <a:r>
              <a:rPr lang="en-US" b="1" dirty="0"/>
              <a:t>Note: </a:t>
            </a:r>
            <a:r>
              <a:rPr lang="en-US" dirty="0"/>
              <a:t>Also, works if variables have mixed int/float types.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B748F-3CA7-49A3-B13C-2D0EC95C2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1" t="30728" r="84617" b="41061"/>
          <a:stretch/>
        </p:blipFill>
        <p:spPr>
          <a:xfrm>
            <a:off x="6071714" y="1229578"/>
            <a:ext cx="2937023" cy="504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2C8BD-DA8B-4DEE-877F-55056C17C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077"/>
          </a:xfrm>
        </p:spPr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b="1" dirty="0"/>
              <a:t> operator):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 is used to check if two variables have identical values.</a:t>
            </a:r>
            <a:br>
              <a:rPr lang="en-US" dirty="0"/>
            </a:br>
            <a:r>
              <a:rPr lang="en-US" dirty="0"/>
              <a:t>The result of this operation is a Boolean, with value </a:t>
            </a:r>
          </a:p>
          <a:p>
            <a:pPr lvl="1"/>
            <a:r>
              <a:rPr lang="en-US" b="1" dirty="0"/>
              <a:t>True</a:t>
            </a:r>
            <a:r>
              <a:rPr lang="en-US" dirty="0"/>
              <a:t>, if</a:t>
            </a:r>
            <a:r>
              <a:rPr lang="en-US" b="1" dirty="0"/>
              <a:t> </a:t>
            </a:r>
            <a:r>
              <a:rPr lang="en-US" dirty="0"/>
              <a:t>both variables have</a:t>
            </a:r>
            <a:r>
              <a:rPr lang="en-US" b="1" dirty="0"/>
              <a:t> identical values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b="1" dirty="0"/>
              <a:t>otherwise</a:t>
            </a:r>
            <a:r>
              <a:rPr lang="en-US" dirty="0"/>
              <a:t>.</a:t>
            </a:r>
          </a:p>
          <a:p>
            <a:r>
              <a:rPr lang="en-US" b="1" dirty="0"/>
              <a:t>Note: </a:t>
            </a:r>
            <a:r>
              <a:rPr lang="en-US" dirty="0"/>
              <a:t>Also, works if variables have mixed int/float types.</a:t>
            </a:r>
            <a:br>
              <a:rPr lang="en-GB" dirty="0"/>
            </a:br>
            <a:r>
              <a:rPr lang="en-GB" dirty="0"/>
              <a:t>But </a:t>
            </a:r>
            <a:r>
              <a:rPr lang="en-GB" b="1" u="sng" dirty="0"/>
              <a:t>not with str and int/float</a:t>
            </a:r>
            <a:r>
              <a:rPr lang="en-GB" b="1" dirty="0"/>
              <a:t>!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5CA7D-ED64-4EDE-BED3-F9F5807AD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9" t="43021" r="84617" b="28326"/>
          <a:stretch/>
        </p:blipFill>
        <p:spPr>
          <a:xfrm>
            <a:off x="9060651" y="1229579"/>
            <a:ext cx="2898960" cy="5046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4A4B66-8898-4A02-B676-5297DB477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1" t="30728" r="84617" b="41061"/>
          <a:stretch/>
        </p:blipFill>
        <p:spPr>
          <a:xfrm>
            <a:off x="6071714" y="1229578"/>
            <a:ext cx="2937023" cy="504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89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Following the same logic as 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operator, we can define, the following operators, </a:t>
            </a:r>
            <a:r>
              <a:rPr lang="en-US" b="1" u="sng" dirty="0"/>
              <a:t>for numerical types (int/float).</a:t>
            </a:r>
          </a:p>
          <a:p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BD1A4-72C1-43C9-8A75-F4591A70F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29" t="30286" r="84311" b="26857"/>
          <a:stretch/>
        </p:blipFill>
        <p:spPr>
          <a:xfrm>
            <a:off x="7865705" y="41926"/>
            <a:ext cx="2761861" cy="67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0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1926</TotalTime>
  <Words>3907</Words>
  <Application>Microsoft Office PowerPoint</Application>
  <PresentationFormat>Widescreen</PresentationFormat>
  <Paragraphs>467</Paragraphs>
  <Slides>64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Office Theme</vt:lpstr>
      <vt:lpstr>ILP 2022 – W1S3 &amp; W2S1 None type, Boolean type and functions</vt:lpstr>
      <vt:lpstr>Outline (Week1, Session3 – W1S3)</vt:lpstr>
      <vt:lpstr>The None type</vt:lpstr>
      <vt:lpstr>The None type</vt:lpstr>
      <vt:lpstr>The boolean type</vt:lpstr>
      <vt:lpstr>Boolean comparisons</vt:lpstr>
      <vt:lpstr>Boolean comparisons</vt:lpstr>
      <vt:lpstr>Boolean comparisons</vt:lpstr>
      <vt:lpstr>Boolean comparisons</vt:lpstr>
      <vt:lpstr>Boolean comparisons</vt:lpstr>
      <vt:lpstr>Boolean comparisons</vt:lpstr>
      <vt:lpstr>Boolean comparisons</vt:lpstr>
      <vt:lpstr>Boolean combinations: and, or, not</vt:lpstr>
      <vt:lpstr>Boolean combinations: and, or, not</vt:lpstr>
      <vt:lpstr>Boolean combinations: and, or, not</vt:lpstr>
      <vt:lpstr>Boolean combinations: and, or, not</vt:lpstr>
      <vt:lpstr>Boolean type: practice quiz!</vt:lpstr>
      <vt:lpstr>Boolean type: practice quiz! (answers)</vt:lpstr>
      <vt:lpstr>Boolean type: practice quiz! (answers)</vt:lpstr>
      <vt:lpstr>Boolean type: practice quiz! (answers)</vt:lpstr>
      <vt:lpstr>Boolean type: practice quiz! (answers)</vt:lpstr>
      <vt:lpstr>Boolean type: practice quiz! (answers)</vt:lpstr>
      <vt:lpstr>Boolean conversion</vt:lpstr>
      <vt:lpstr>Boolean conversion</vt:lpstr>
      <vt:lpstr>Boolean conversion</vt:lpstr>
      <vt:lpstr>Activity 1: Guess the number game!</vt:lpstr>
      <vt:lpstr>Function objects</vt:lpstr>
      <vt:lpstr>Function formatting in Python</vt:lpstr>
      <vt:lpstr>Function formatting in Python</vt:lpstr>
      <vt:lpstr>Function formatting in Python</vt:lpstr>
      <vt:lpstr>Function formatting in Python</vt:lpstr>
      <vt:lpstr>Function formatting in Python</vt:lpstr>
      <vt:lpstr>Function formatting in Python</vt:lpstr>
      <vt:lpstr>Function formatting in Python</vt:lpstr>
      <vt:lpstr>Activity 2: Ballistics of an angry bird</vt:lpstr>
      <vt:lpstr>Activity 2: Ballistics of an angry bird</vt:lpstr>
      <vt:lpstr>Variables in functions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Matt’s Great advice #5</vt:lpstr>
      <vt:lpstr>Matt’s Great advice #5: example</vt:lpstr>
      <vt:lpstr>Subfunctions and calling them in other functions</vt:lpstr>
      <vt:lpstr>Functional diagrams</vt:lpstr>
      <vt:lpstr>Functional diagrams</vt:lpstr>
      <vt:lpstr>Demo (Activity 1): using a function for our guess the number game</vt:lpstr>
      <vt:lpstr>Matt’s Great advice #6</vt:lpstr>
      <vt:lpstr>Conclusion</vt:lpstr>
      <vt:lpstr>Activity 3: What color is the square?</vt:lpstr>
      <vt:lpstr>Activity 3: What color is the square?</vt:lpstr>
      <vt:lpstr>Activity 3: Hint</vt:lpstr>
      <vt:lpstr>More activities for you to practice!</vt:lpstr>
      <vt:lpstr>More activities for you to practice!</vt:lpstr>
      <vt:lpstr>More activities for you to practice!</vt:lpstr>
      <vt:lpstr>More activities for you to practice!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329</cp:revision>
  <dcterms:created xsi:type="dcterms:W3CDTF">2020-05-19T08:08:47Z</dcterms:created>
  <dcterms:modified xsi:type="dcterms:W3CDTF">2022-10-05T10:07:43Z</dcterms:modified>
</cp:coreProperties>
</file>